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1" r:id="rId2"/>
  </p:sldMasterIdLst>
  <p:notesMasterIdLst>
    <p:notesMasterId r:id="rId115"/>
  </p:notesMasterIdLst>
  <p:sldIdLst>
    <p:sldId id="769" r:id="rId3"/>
    <p:sldId id="770" r:id="rId4"/>
    <p:sldId id="1193" r:id="rId5"/>
    <p:sldId id="1300" r:id="rId6"/>
    <p:sldId id="1349" r:id="rId7"/>
    <p:sldId id="1350" r:id="rId8"/>
    <p:sldId id="1351" r:id="rId9"/>
    <p:sldId id="1302" r:id="rId10"/>
    <p:sldId id="1352" r:id="rId11"/>
    <p:sldId id="1353" r:id="rId12"/>
    <p:sldId id="1354" r:id="rId13"/>
    <p:sldId id="1355" r:id="rId14"/>
    <p:sldId id="1356" r:id="rId15"/>
    <p:sldId id="1357" r:id="rId16"/>
    <p:sldId id="1358" r:id="rId17"/>
    <p:sldId id="1359" r:id="rId18"/>
    <p:sldId id="1360" r:id="rId19"/>
    <p:sldId id="1361" r:id="rId20"/>
    <p:sldId id="1362" r:id="rId21"/>
    <p:sldId id="1363" r:id="rId22"/>
    <p:sldId id="1364" r:id="rId23"/>
    <p:sldId id="1304" r:id="rId24"/>
    <p:sldId id="1365" r:id="rId25"/>
    <p:sldId id="1366" r:id="rId26"/>
    <p:sldId id="1418" r:id="rId27"/>
    <p:sldId id="1367" r:id="rId28"/>
    <p:sldId id="1417" r:id="rId29"/>
    <p:sldId id="1368" r:id="rId30"/>
    <p:sldId id="1369" r:id="rId31"/>
    <p:sldId id="1370" r:id="rId32"/>
    <p:sldId id="1305" r:id="rId33"/>
    <p:sldId id="1371" r:id="rId34"/>
    <p:sldId id="1372" r:id="rId35"/>
    <p:sldId id="1373" r:id="rId36"/>
    <p:sldId id="1375" r:id="rId37"/>
    <p:sldId id="1374" r:id="rId38"/>
    <p:sldId id="1376" r:id="rId39"/>
    <p:sldId id="1377" r:id="rId40"/>
    <p:sldId id="1378" r:id="rId41"/>
    <p:sldId id="1379" r:id="rId42"/>
    <p:sldId id="1380" r:id="rId43"/>
    <p:sldId id="1381" r:id="rId44"/>
    <p:sldId id="1382" r:id="rId45"/>
    <p:sldId id="1383" r:id="rId46"/>
    <p:sldId id="1384" r:id="rId47"/>
    <p:sldId id="1385" r:id="rId48"/>
    <p:sldId id="1386" r:id="rId49"/>
    <p:sldId id="1387" r:id="rId50"/>
    <p:sldId id="1388" r:id="rId51"/>
    <p:sldId id="1389" r:id="rId52"/>
    <p:sldId id="1390" r:id="rId53"/>
    <p:sldId id="1391" r:id="rId54"/>
    <p:sldId id="1392" r:id="rId55"/>
    <p:sldId id="1393" r:id="rId56"/>
    <p:sldId id="1394" r:id="rId57"/>
    <p:sldId id="1395" r:id="rId58"/>
    <p:sldId id="1396" r:id="rId59"/>
    <p:sldId id="1397" r:id="rId60"/>
    <p:sldId id="1398" r:id="rId61"/>
    <p:sldId id="1399" r:id="rId62"/>
    <p:sldId id="1400" r:id="rId63"/>
    <p:sldId id="1401" r:id="rId64"/>
    <p:sldId id="1402" r:id="rId65"/>
    <p:sldId id="1403" r:id="rId66"/>
    <p:sldId id="1404" r:id="rId67"/>
    <p:sldId id="1405" r:id="rId68"/>
    <p:sldId id="1406" r:id="rId69"/>
    <p:sldId id="1407" r:id="rId70"/>
    <p:sldId id="1408" r:id="rId71"/>
    <p:sldId id="1409" r:id="rId72"/>
    <p:sldId id="1410" r:id="rId73"/>
    <p:sldId id="1411" r:id="rId74"/>
    <p:sldId id="1412" r:id="rId75"/>
    <p:sldId id="1413" r:id="rId76"/>
    <p:sldId id="298" r:id="rId77"/>
    <p:sldId id="299" r:id="rId78"/>
    <p:sldId id="300" r:id="rId79"/>
    <p:sldId id="301" r:id="rId80"/>
    <p:sldId id="303" r:id="rId81"/>
    <p:sldId id="304" r:id="rId82"/>
    <p:sldId id="324" r:id="rId83"/>
    <p:sldId id="326" r:id="rId84"/>
    <p:sldId id="327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25" r:id="rId98"/>
    <p:sldId id="317" r:id="rId99"/>
    <p:sldId id="318" r:id="rId100"/>
    <p:sldId id="319" r:id="rId101"/>
    <p:sldId id="320" r:id="rId102"/>
    <p:sldId id="321" r:id="rId103"/>
    <p:sldId id="322" r:id="rId104"/>
    <p:sldId id="328" r:id="rId105"/>
    <p:sldId id="330" r:id="rId106"/>
    <p:sldId id="331" r:id="rId107"/>
    <p:sldId id="332" r:id="rId108"/>
    <p:sldId id="333" r:id="rId109"/>
    <p:sldId id="334" r:id="rId110"/>
    <p:sldId id="337" r:id="rId111"/>
    <p:sldId id="329" r:id="rId112"/>
    <p:sldId id="335" r:id="rId113"/>
    <p:sldId id="336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A8"/>
    <a:srgbClr val="A3A3E0"/>
    <a:srgbClr val="FFC000"/>
    <a:srgbClr val="800000"/>
    <a:srgbClr val="FFCCCC"/>
    <a:srgbClr val="FF6B08"/>
    <a:srgbClr val="A04141"/>
    <a:srgbClr val="545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50" autoAdjust="0"/>
  </p:normalViewPr>
  <p:slideViewPr>
    <p:cSldViewPr snapToGrid="0">
      <p:cViewPr varScale="1">
        <p:scale>
          <a:sx n="105" d="100"/>
          <a:sy n="105" d="100"/>
        </p:scale>
        <p:origin x="12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857D1-FC0F-4FEF-BD1C-3F19BFFCF70A}" type="datetimeFigureOut">
              <a:rPr lang="zh-CN" altLang="en-US" smtClean="0"/>
              <a:t>2022-11-11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B649-6269-4EF7-8145-34953C605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9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1274EB9-A46A-40F1-BE7F-CA5787881F75}" type="slidenum">
              <a:rPr kumimoji="0" lang="zh-CN" altLang="en-US" sz="1200"/>
              <a:pPr/>
              <a:t>1</a:t>
            </a:fld>
            <a:endParaRPr kumimoji="0" lang="en-US" altLang="zh-CN" sz="1200"/>
          </a:p>
        </p:txBody>
      </p:sp>
      <p:sp>
        <p:nvSpPr>
          <p:cNvPr id="101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2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3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48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27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77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7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90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905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2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75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5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5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95F51C-5FA4-4883-BAE3-ABDA4787E02E}" type="slidenum">
              <a:rPr kumimoji="0" lang="zh-CN" altLang="en-US" sz="1200"/>
              <a:pPr/>
              <a:t>2</a:t>
            </a:fld>
            <a:endParaRPr kumimoji="0" lang="en-US" altLang="zh-CN" sz="1200"/>
          </a:p>
        </p:txBody>
      </p:sp>
      <p:sp>
        <p:nvSpPr>
          <p:cNvPr id="101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90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12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40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35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79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6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5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85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66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8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30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75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93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61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830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15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7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43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600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37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2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4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网工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88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A681A5D7-0ED9-46F4-BABC-01ED175C56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5B2BC053-9D38-420B-B829-B096007A44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/>
              <a:t>level-triggered interrupt mode </a:t>
            </a:r>
            <a:r>
              <a:rPr lang="zh-CN" altLang="en-US" sz="2000"/>
              <a:t>电平触发中断模式</a:t>
            </a:r>
            <a:endParaRPr lang="en-US" altLang="zh-CN" sz="2000"/>
          </a:p>
          <a:p>
            <a:r>
              <a:rPr lang="zh-CN" altLang="en-US" sz="2000"/>
              <a:t>例子</a:t>
            </a: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C9EDAAC8-2897-4D6F-B36F-FB2256577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E2C48F-2CC0-40E1-87C1-47BBE76C81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025904BA-BA55-4F77-9C63-8EE299771C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9F4E40C7-E3AF-4122-A780-3909A03E23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ICW2</a:t>
            </a:r>
            <a:r>
              <a:rPr lang="zh-CN" altLang="en-US"/>
              <a:t>就是</a:t>
            </a:r>
            <a:r>
              <a:rPr lang="en-US" altLang="zh-CN"/>
              <a:t>IR0</a:t>
            </a:r>
            <a:r>
              <a:rPr lang="zh-CN" altLang="en-US"/>
              <a:t>的中断类型号</a:t>
            </a:r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6B730ECE-0033-4BA0-BD2C-26061F759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5E801-9A47-4457-904E-3938C75B0A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485DC170-9FAF-4BDA-BAB1-9DAE0647DA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>
            <a:extLst>
              <a:ext uri="{FF2B5EF4-FFF2-40B4-BE49-F238E27FC236}">
                <a16:creationId xmlns:a16="http://schemas.microsoft.com/office/drawing/2014/main" id="{35FC24E7-630D-426C-B3D7-4BD88CEBE0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多片级联才设置</a:t>
            </a:r>
            <a:r>
              <a:rPr lang="en-US" altLang="zh-CN"/>
              <a:t>ICW3</a:t>
            </a:r>
            <a:endParaRPr lang="zh-CN" altLang="en-US"/>
          </a:p>
        </p:txBody>
      </p:sp>
      <p:sp>
        <p:nvSpPr>
          <p:cNvPr id="48132" name="灯片编号占位符 3">
            <a:extLst>
              <a:ext uri="{FF2B5EF4-FFF2-40B4-BE49-F238E27FC236}">
                <a16:creationId xmlns:a16="http://schemas.microsoft.com/office/drawing/2014/main" id="{25DDADCE-ED6B-4F1F-B13F-5A0B0370A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0E5CA-AD58-40AA-B617-372388C25A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83410AC2-F7C9-43D2-A46E-2F274291E4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FF73D90F-F878-4CF3-9A34-3D97D2C4F4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BF7CD94C-17D7-4A1F-90DC-F96C801BC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67C8EF-A6B9-4CA7-A8C9-DD061DF178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01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E1708C43-B207-4B0E-A0A4-C6AB24936D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6451A095-CC0A-4766-8257-F19CC9BB1F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1C312D2D-0C8B-42A4-9517-CBF4F116E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E7D23-24BF-4882-8E00-D358A11D74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D1ADB95F-85E4-4CEA-914B-92AB56EC48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DB3664FE-8B3E-4695-B84A-A6809E1CFF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9F221F67-BE49-41D6-ACC3-A1D9C4430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86BA6-B377-460C-B2D4-E511349B4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762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9E74FC66-199A-4D78-852D-44080B0ED2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E22F3AD8-F708-4E14-91B6-B0E463519C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972" name="灯片编号占位符 3">
            <a:extLst>
              <a:ext uri="{FF2B5EF4-FFF2-40B4-BE49-F238E27FC236}">
                <a16:creationId xmlns:a16="http://schemas.microsoft.com/office/drawing/2014/main" id="{C7AB4F0A-1E50-4770-B6A5-0A8E5108F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E9CC68-049D-469F-A9E0-48B32A3783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</a:t>
            </a:r>
            <a:r>
              <a:rPr lang="en-US" altLang="zh-CN" dirty="0"/>
              <a:t>32</a:t>
            </a:r>
            <a:r>
              <a:rPr lang="zh-CN" altLang="en-US" dirty="0"/>
              <a:t>个中断所对应的中断向量，是在系统开机时，由系统软件装入内存的。</a:t>
            </a:r>
            <a:endParaRPr lang="en-US" altLang="zh-CN" dirty="0"/>
          </a:p>
          <a:p>
            <a:r>
              <a:rPr lang="en-US" altLang="zh-CN" dirty="0"/>
              <a:t>20H</a:t>
            </a:r>
            <a:r>
              <a:rPr lang="zh-CN" altLang="en-US" dirty="0"/>
              <a:t>至</a:t>
            </a:r>
            <a:r>
              <a:rPr lang="en-US" altLang="zh-CN" dirty="0"/>
              <a:t>FFH</a:t>
            </a:r>
            <a:r>
              <a:rPr lang="zh-CN" altLang="en-US" dirty="0"/>
              <a:t>给用户使用，有的</a:t>
            </a:r>
            <a:r>
              <a:rPr lang="en-US" altLang="zh-CN" dirty="0"/>
              <a:t>PC</a:t>
            </a:r>
            <a:r>
              <a:rPr lang="zh-CN" altLang="en-US" dirty="0"/>
              <a:t>机系统出厂时，已经编写了其中一部分中断服务程序，例如</a:t>
            </a:r>
            <a:r>
              <a:rPr lang="en-US" altLang="zh-CN" dirty="0"/>
              <a:t>8086</a:t>
            </a:r>
            <a:r>
              <a:rPr lang="zh-CN" altLang="en-US" dirty="0"/>
              <a:t>的</a:t>
            </a:r>
            <a:r>
              <a:rPr lang="en-US" altLang="zh-CN" dirty="0"/>
              <a:t>20H</a:t>
            </a:r>
            <a:r>
              <a:rPr lang="zh-CN" altLang="en-US" dirty="0"/>
              <a:t>和</a:t>
            </a:r>
            <a:r>
              <a:rPr lang="en-US" altLang="zh-CN" dirty="0"/>
              <a:t>21H</a:t>
            </a:r>
            <a:r>
              <a:rPr lang="zh-CN" altLang="en-US" dirty="0"/>
              <a:t>号中断，以系统软件的形式装入微机系统。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05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5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网工网开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内部中断不需要中断响应周期得到中断类型号（专用中断自动形成，软中断在指令中已给出），因此内部中断的响应过程为：</a:t>
            </a:r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FR</a:t>
            </a:r>
            <a:r>
              <a:rPr lang="zh-CN" altLang="en-US" dirty="0"/>
              <a:t>、</a:t>
            </a:r>
            <a:r>
              <a:rPr lang="en-US" altLang="zh-CN" dirty="0"/>
              <a:t>CS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依次入栈，出栈顺序相反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4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，因为在中断响应时已将</a:t>
            </a:r>
            <a:r>
              <a:rPr lang="en-US" altLang="zh-CN" dirty="0"/>
              <a:t>IF</a:t>
            </a:r>
            <a:r>
              <a:rPr lang="zh-CN" altLang="en-US" dirty="0"/>
              <a:t>和</a:t>
            </a:r>
            <a:r>
              <a:rPr lang="en-US" altLang="zh-CN" dirty="0"/>
              <a:t>TF</a:t>
            </a:r>
            <a:r>
              <a:rPr lang="zh-CN" altLang="en-US" dirty="0"/>
              <a:t>清零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3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 flipV="1">
            <a:off x="990600" y="3138489"/>
            <a:ext cx="7772400" cy="6523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980" name="Rectangle 12"/>
          <p:cNvSpPr>
            <a:spLocks noGrp="1" noChangeArrowheads="1"/>
          </p:cNvSpPr>
          <p:nvPr userDrawn="1"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1981" name="Rectangle 1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 userDrawn="1"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 userDrawn="1"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 userDrawn="1"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308B671-8216-4EF9-8434-627A322CDE0C}" type="slidenum">
              <a:rPr lang="zh-CN" altLang="en-US" smtClean="0">
                <a:solidFill>
                  <a:srgbClr val="1C1C1C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522413"/>
      </p:ext>
    </p:extLst>
  </p:cSld>
  <p:clrMapOvr>
    <a:masterClrMapping/>
  </p:clrMapOvr>
  <p:transition spd="slow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3283FC-A653-4AAB-ADAF-38D3A9878A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DD4730-8C93-472C-B081-D22386DB76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9CC124-45E5-40FC-AA3B-294C40545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B555B-C393-4393-B7C9-F48918ACEF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79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F39876-2FCD-49A8-864E-24ABD0749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85EE40-7E01-4D3C-AA77-27E3D9D58C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1252D-25CC-4121-928E-F5B073326B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3A046-F541-4D4A-AC30-B8EB3F08DB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70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9555314-3D71-43C7-BDA2-0A0EE26436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D764C4-61D6-4FB5-A37D-6BCF8BA3F4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776FB7A-15A0-4133-A175-ED199E495A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0F3DF-B6D6-47F0-AA28-FD166E7C31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23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C6AC9FE-3E03-4505-8554-D2DC182B08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BFF0488-E04D-4A57-9083-E5A0910450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F46837-CAAA-460C-8405-5387E417C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01AF-2901-4CEA-B41B-485B56ADC4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495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23609A0-C705-49BE-9BFA-441F482A46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E651D6D-C127-4B5B-9741-99DEE582EF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7E79606-31CD-4E40-AFDE-F9978870BA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8E652-3E14-41A3-8FF7-BDE253000A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9784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D8DA3-4678-41F1-AA7C-DB15B903EF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1438F-31C0-4322-84BB-BF64036BB2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A9038-5B1A-46FD-A8F7-B0F3C571E6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72029-1C27-45B7-B35B-E336C8C6F9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798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70F1B-3375-40A0-80B9-6B9A63404A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A6706-BC06-4798-87E1-DCEB228AC1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1DC1-214C-4887-AB8D-BD0B00AC1E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3B56B-9F0B-48CD-8732-9ABF627A2B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417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6CD6C4-BF55-42A1-9345-64CA82149A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5891BD-DB14-4BD7-86D8-D34221D30B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7E514D-9926-43ED-BF0D-6A4BCAC600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19E82-0DC2-4D36-981C-059AEAFEC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218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D655BF-14B5-47E4-BE45-0B308508E1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CE8DEF-56B6-42D5-B9A2-147C95F963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5A1FC5-AB4E-4E21-AD5A-7C0B8E0E3E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290E1-6B49-4901-9A89-373623295A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6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4109" y="1052736"/>
            <a:ext cx="7772400" cy="4896544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spcAft>
                <a:spcPts val="600"/>
              </a:spcAft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28234"/>
      </p:ext>
    </p:extLst>
  </p:cSld>
  <p:clrMapOvr>
    <a:masterClrMapping/>
  </p:clrMapOvr>
  <p:transition spd="slow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4108" y="457200"/>
            <a:ext cx="8543041" cy="5492080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spcAft>
                <a:spcPts val="600"/>
              </a:spcAft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944369"/>
      </p:ext>
    </p:extLst>
  </p:cSld>
  <p:clrMapOvr>
    <a:masterClrMapping/>
  </p:clrMapOvr>
  <p:transition spd="slow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769C75-8878-4114-8CBA-F72D9DCAF88C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3473" y="141041"/>
            <a:ext cx="7793037" cy="62366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9822"/>
      </p:ext>
    </p:extLst>
  </p:cSld>
  <p:clrMapOvr>
    <a:masterClrMapping/>
  </p:clrMapOvr>
  <p:transition spd="slow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795952"/>
      </p:ext>
    </p:extLst>
  </p:cSld>
  <p:clrMapOvr>
    <a:masterClrMapping/>
  </p:clrMapOvr>
  <p:transition spd="slow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3472" y="1052736"/>
            <a:ext cx="3960000" cy="482453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88025" y="1055758"/>
            <a:ext cx="3960440" cy="482151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2C5FA0-9562-4180-BE77-AA42E81C45F5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3473" y="141041"/>
            <a:ext cx="7793037" cy="62366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6214"/>
      </p:ext>
    </p:extLst>
  </p:cSld>
  <p:clrMapOvr>
    <a:masterClrMapping/>
  </p:clrMapOvr>
  <p:transition spd="slow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800F03A-9EB7-4654-98F7-F2372F7320B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47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2A49F6-9D45-4827-85EB-9A821ACB91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D16195-1C15-4887-ABB5-112056975D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C83978-461A-4386-ABAF-222EDEC7DD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CB004-E01E-4203-8940-951259DBDE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63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BA501-F009-4911-89CD-A45200DFF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886ED1-FF6D-4269-9A12-E5A037129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E9DFEF-5E8A-4253-AE0E-F7B0449CB3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F5593-49FA-41E3-8080-F67169232A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560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83473" y="141041"/>
            <a:ext cx="7793037" cy="62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493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472" y="1052736"/>
            <a:ext cx="7772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09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612A3A-8E49-4F2E-A26F-49B27473F1B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8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9" r:id="rId3"/>
    <p:sldLayoutId id="2147483665" r:id="rId4"/>
    <p:sldLayoutId id="2147483666" r:id="rId5"/>
    <p:sldLayoutId id="2147483667" r:id="rId6"/>
    <p:sldLayoutId id="2147483670" r:id="rId7"/>
  </p:sldLayoutIdLst>
  <p:transition spd="slow">
    <p:zo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2800" b="0">
          <a:solidFill>
            <a:schemeClr val="tx2"/>
          </a:solidFill>
          <a:latin typeface="+mj-ea"/>
          <a:ea typeface="+mj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hlink"/>
        </a:buClr>
        <a:buSzPct val="55000"/>
        <a:buFont typeface="Wingdings" panose="05000000000000000000" pitchFamily="2" charset="2"/>
        <a:buChar char="l"/>
        <a:defRPr sz="2400" b="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50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B13D467-162E-4F76-A11F-371A7A44A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891569B-B3F0-4229-AA55-9705908A0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A5C2C9-C1BB-4979-977B-F9F4C00B7A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99FD315-6136-419C-9ED0-B79427D21B9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4D18339-3B1E-4052-BB0A-E6BBE730CC3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F20DC66-77BA-44C5-AE40-38E9D4A4BB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132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3D1848C-B488-47E6-ADD5-6DB9AC70D883}" type="slidenum">
              <a:rPr kumimoji="0"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/>
              <a:t>1</a:t>
            </a:fld>
            <a:endParaRPr kumimoji="0"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76375" y="1196975"/>
            <a:ext cx="6264275" cy="2016125"/>
          </a:xfrm>
          <a:noFill/>
        </p:spPr>
        <p:txBody>
          <a:bodyPr lIns="92075" tIns="46038" rIns="92075" bIns="46038"/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  <a:spcAft>
                <a:spcPct val="30000"/>
              </a:spcAft>
            </a:pPr>
            <a:r>
              <a:rPr lang="zh-CN" altLang="zh-CN" sz="4400" b="1" dirty="0">
                <a:latin typeface="+mj-ea"/>
              </a:rPr>
              <a:t>第</a:t>
            </a:r>
            <a:r>
              <a:rPr lang="en-US" altLang="zh-CN" sz="4400" dirty="0">
                <a:latin typeface="+mj-ea"/>
              </a:rPr>
              <a:t>7</a:t>
            </a:r>
            <a:r>
              <a:rPr lang="zh-CN" altLang="en-US" sz="4400" b="1" dirty="0">
                <a:latin typeface="+mj-ea"/>
              </a:rPr>
              <a:t>章</a:t>
            </a:r>
            <a:r>
              <a:rPr lang="zh-CN" altLang="en-US" sz="4400" dirty="0">
                <a:latin typeface="+mj-ea"/>
              </a:rPr>
              <a:t> 中断控制接口</a:t>
            </a:r>
            <a:endParaRPr lang="zh-CN" altLang="zh-CN" sz="6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1018732"/>
      </p:ext>
    </p:extLst>
  </p:cSld>
  <p:clrMapOvr>
    <a:masterClrMapping/>
  </p:clrMapOvr>
  <p:transition spd="slow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solidFill>
                  <a:schemeClr val="tx1"/>
                </a:solidFill>
              </a:rPr>
              <a:t>中断请求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中断判优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中断响应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中断执行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5" name="矩形标注 4"/>
          <p:cNvSpPr/>
          <p:nvPr/>
        </p:nvSpPr>
        <p:spPr bwMode="auto">
          <a:xfrm>
            <a:off x="3664668" y="1696453"/>
            <a:ext cx="4596063" cy="3839044"/>
          </a:xfrm>
          <a:prstGeom prst="wedgeRectCallout">
            <a:avLst>
              <a:gd name="adj1" fmla="val -83398"/>
              <a:gd name="adj2" fmla="val -40623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中断源向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发出的信号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对于指令中断，中断请求信号就是该指令；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对于硬件中断请求信号，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在每条指令结束时对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进行采样，如果响应该中断，则在执行完当前指令后转而去执行相应的中断服务程序。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551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F106672-421A-412A-A373-442498BAE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DA448F9C-0C37-4775-97D7-4C95661BB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C4369A45-292C-40F9-BD4E-9605EC1D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820E5CAF-FC44-4DA3-AB0A-3CF6D78E4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5D4F8E9-6E98-4E5E-9A83-5A2068796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BC0D382C-3445-4851-B78C-CE0E41DDA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277813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466EF1D-2776-4C14-9014-597CC6D73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DCB734E-951C-4AD1-AB2C-0ACAFB976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A18C20CD-69F5-438C-9A9D-CB49DF75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文本框 3">
            <a:extLst>
              <a:ext uri="{FF2B5EF4-FFF2-40B4-BE49-F238E27FC236}">
                <a16:creationId xmlns:a16="http://schemas.microsoft.com/office/drawing/2014/main" id="{0F73CDFA-6E1B-4AE1-B493-AB4F8A57B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7.10】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采用单片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中断控制器，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的两个端口地址为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，芯片采用一般全嵌套、固定优先级、自动中断结束方式，中断源采用电平触发。利用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检测某硬件出错，当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输入端输入一高电平信号，表示外部某硬件发生错误，则显示出错信息“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There is an error!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的中断类型码为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52H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pic>
        <p:nvPicPr>
          <p:cNvPr id="73731" name="图片 4">
            <a:extLst>
              <a:ext uri="{FF2B5EF4-FFF2-40B4-BE49-F238E27FC236}">
                <a16:creationId xmlns:a16="http://schemas.microsoft.com/office/drawing/2014/main" id="{7D6AEA5D-8125-476E-BDC8-AD26BD3A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3" y="2852738"/>
            <a:ext cx="4237037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文本框 3">
            <a:extLst>
              <a:ext uri="{FF2B5EF4-FFF2-40B4-BE49-F238E27FC236}">
                <a16:creationId xmlns:a16="http://schemas.microsoft.com/office/drawing/2014/main" id="{7A36D3F7-C08B-40CC-8FCE-03E7F82E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7.10】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8086CPU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采用单片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中断控制器，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的两个端口地址为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，芯片采用一般全嵌套、固定优先级、自动中断结束方式，中断源采用电平触发。利用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检测某硬件出错，当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输入端输入一高电平信号，表示外部某硬件发生错误，则显示出错信息“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There is an error!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的中断类型码为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pic>
        <p:nvPicPr>
          <p:cNvPr id="78851" name="图片 1">
            <a:extLst>
              <a:ext uri="{FF2B5EF4-FFF2-40B4-BE49-F238E27FC236}">
                <a16:creationId xmlns:a16="http://schemas.microsoft.com/office/drawing/2014/main" id="{791E6CED-0AA3-4E91-89A0-C35BDFF1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39989" r="1736" b="4958"/>
          <a:stretch>
            <a:fillRect/>
          </a:stretch>
        </p:blipFill>
        <p:spPr bwMode="auto">
          <a:xfrm>
            <a:off x="1368425" y="2930525"/>
            <a:ext cx="6551613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2DF214-F9F7-4C0F-BE47-8A627BB0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5300663"/>
            <a:ext cx="214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ICW1=00011011=1BH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文本框 3">
            <a:extLst>
              <a:ext uri="{FF2B5EF4-FFF2-40B4-BE49-F238E27FC236}">
                <a16:creationId xmlns:a16="http://schemas.microsoft.com/office/drawing/2014/main" id="{4F3872D2-6352-4C6B-A0E5-A368D82F8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7.10】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8086CPU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采用单片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中断控制器，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的两个端口地址为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，芯片采用一般全嵌套、固定优先级、自动中断结束方式，中断源采用电平触发。利用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检测某硬件出错，当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输入端输入一高电平信号，表示外部某硬件发生错误，则显示出错信息“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There is an error!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的中断类型码为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1AC6CE-6E3C-487E-BA9B-8805484F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075238"/>
            <a:ext cx="214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ICW2=01010000=50H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9876" name="图片 3">
            <a:extLst>
              <a:ext uri="{FF2B5EF4-FFF2-40B4-BE49-F238E27FC236}">
                <a16:creationId xmlns:a16="http://schemas.microsoft.com/office/drawing/2014/main" id="{002B1BB0-655F-4CBA-8F4A-F3F5648C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31232" r="20164" b="39992"/>
          <a:stretch>
            <a:fillRect/>
          </a:stretch>
        </p:blipFill>
        <p:spPr bwMode="auto">
          <a:xfrm>
            <a:off x="1835150" y="3141663"/>
            <a:ext cx="56181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文本框 3">
            <a:extLst>
              <a:ext uri="{FF2B5EF4-FFF2-40B4-BE49-F238E27FC236}">
                <a16:creationId xmlns:a16="http://schemas.microsoft.com/office/drawing/2014/main" id="{D8B02EB9-B173-4376-BA6B-9BEBCB509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7.10】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8086CPU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采用单片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中断控制器，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的两个端口地址为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，芯片采用一般全嵌套、固定优先级、自动中断结束方式，中断源采用电平触发。利用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检测某硬件出错，当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输入端输入一高电平信号，表示外部某硬件发生错误，则显示出错信息“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There is an error!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的中断类型码为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F9FCA0-8688-4A20-AEB5-21884C1FC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5445125"/>
            <a:ext cx="214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ICW4=00000011=03H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0900" name="图片 1">
            <a:extLst>
              <a:ext uri="{FF2B5EF4-FFF2-40B4-BE49-F238E27FC236}">
                <a16:creationId xmlns:a16="http://schemas.microsoft.com/office/drawing/2014/main" id="{3A25C106-A45A-43D9-831B-A249B9F4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41241" r="5246" b="4958"/>
          <a:stretch>
            <a:fillRect/>
          </a:stretch>
        </p:blipFill>
        <p:spPr bwMode="auto">
          <a:xfrm>
            <a:off x="1763713" y="2808288"/>
            <a:ext cx="5761037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04A28B3-C1F5-4BAF-BEDE-F9FE718B9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41438"/>
            <a:ext cx="61690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data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segment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数据段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string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db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'There is an error! $'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data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ends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138F54-07D7-4F5B-BB5F-78DB9CF9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852738"/>
            <a:ext cx="64801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stack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segment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stack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'stack'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堆栈段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db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dup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(?)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stack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ends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44807CD-A071-4C92-A4D2-94725F7B5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5165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ICW4=03H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003A5E-8464-4012-9D08-A63A420B0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9418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ICW2=50H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C43613-EDDF-4DE7-882B-C05B390D4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436562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ICW1=1BH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C55325-DA85-4E92-ADC8-9280238E1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8575"/>
            <a:ext cx="72009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code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segment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代码段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assume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cs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code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data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ss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stack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start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data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cli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关中断，准备装入中断向量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push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保护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的值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seg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intv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取中断服务程序的段地址送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offset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intv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取中断服务程序的偏移地址送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52h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中断类型号送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25h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int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21h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装入中断向量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pop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恢复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的值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1bh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开始初始化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8259A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，将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的值送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50h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A0=0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的地址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50h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的值写入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51h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A0=1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的地址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03h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的值写入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A0=1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的地址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51h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ICW4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A0=1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的地址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开中断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hlt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等待中断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...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4C2D1C8-C0C9-44B9-825B-C0EF4D516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908050"/>
            <a:ext cx="6538912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intv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	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sti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开中断，允许中断嵌套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dx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offset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string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指向字符串首地址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mov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ah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提供调用功能号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int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21h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系统功能调用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	iret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中断返回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jaVu Sans Mono" panose="020B0609030804020204" pitchFamily="49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中断请求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solidFill>
                  <a:schemeClr val="tx1"/>
                </a:solidFill>
              </a:rPr>
              <a:t>中断判优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中断响应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中断执行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5" name="矩形标注 4"/>
          <p:cNvSpPr/>
          <p:nvPr/>
        </p:nvSpPr>
        <p:spPr bwMode="auto">
          <a:xfrm>
            <a:off x="3664668" y="1696453"/>
            <a:ext cx="4596063" cy="1771142"/>
          </a:xfrm>
          <a:prstGeom prst="wedgeRectCallout">
            <a:avLst>
              <a:gd name="adj1" fmla="val -83918"/>
              <a:gd name="adj2" fmla="val 5176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多个中断请求信号同时到来时，将中断源进行优先级排队，优先级高的中断请求先被响应。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295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文本框 3">
            <a:extLst>
              <a:ext uri="{FF2B5EF4-FFF2-40B4-BE49-F238E27FC236}">
                <a16:creationId xmlns:a16="http://schemas.microsoft.com/office/drawing/2014/main" id="{409437E4-C573-41E8-8AC2-C839B35B7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7.11】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某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系统采用两片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组成中断系统，从片的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INT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端连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端。设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85H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从片由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43H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44H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。主片的端口地址为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，从片的端口地址为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。外部中断采用边沿触发，允许中断嵌套。</a:t>
            </a:r>
          </a:p>
        </p:txBody>
      </p:sp>
      <p:pic>
        <p:nvPicPr>
          <p:cNvPr id="86019" name="图片 1">
            <a:extLst>
              <a:ext uri="{FF2B5EF4-FFF2-40B4-BE49-F238E27FC236}">
                <a16:creationId xmlns:a16="http://schemas.microsoft.com/office/drawing/2014/main" id="{EE56297F-FB83-4282-91EC-0B4EC173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1663"/>
            <a:ext cx="8351837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文本框 3">
            <a:extLst>
              <a:ext uri="{FF2B5EF4-FFF2-40B4-BE49-F238E27FC236}">
                <a16:creationId xmlns:a16="http://schemas.microsoft.com/office/drawing/2014/main" id="{0F9A9E41-7928-4AFF-8292-5CB2631A3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7.11】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某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系统采用两片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组成中断系统，从片的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INT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端连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端。设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85H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从片由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43H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44H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。主片的端口地址为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，从片的端口地址为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。外部中断采用边沿触发，允许中断嵌套。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FEED2D-EEBE-4AB0-9B27-18690D2FF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57563"/>
            <a:ext cx="260826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主片初始化命令字：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ICW1 = 00010001 = 11H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ICW2 = 80H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ICW3 = 00001000 = 08H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ICW4 = 00010001 = 11H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79B77E-F546-422C-8949-94516511E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2940050"/>
            <a:ext cx="1871662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11h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20h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80h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08h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11h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21h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endParaRPr kumimoji="0" lang="pt-BR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文本框 3">
            <a:extLst>
              <a:ext uri="{FF2B5EF4-FFF2-40B4-BE49-F238E27FC236}">
                <a16:creationId xmlns:a16="http://schemas.microsoft.com/office/drawing/2014/main" id="{83D7F1D1-E34D-4BF5-A72F-30FF0C15E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8351837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7.11】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某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8086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系统采用两片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组成中断系统，从片的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INT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端连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端。设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主片从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85H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8259A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从片由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IR4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端引入两个中断请求，中断类型号为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43H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44H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。主片的端口地址为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，从片的端口地址为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51H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。外部中断采用边沿触发，允许中断嵌套。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B9C8E0-5BCA-4F41-B6D5-9238607F0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57563"/>
            <a:ext cx="260826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从片初始化命令字：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ICW1 = 00010001 = 11H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ICW2 = 40H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ICW3 = 00000011 = 03H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ICW4 = 00000001 = 01H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24DF02-0593-4925-978F-158BB412D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2940050"/>
            <a:ext cx="1871662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11h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50h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40h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03h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mov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01h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51h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pt-BR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pt-BR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8080FF"/>
                </a:solidFill>
                <a:effectLst/>
                <a:uLnTx/>
                <a:uFillTx/>
                <a:latin typeface="DejaVu Sans Mono" panose="020B0609030804020204" pitchFamily="49" charset="0"/>
                <a:ea typeface="微软雅黑" panose="020B0503020204020204" pitchFamily="34" charset="-122"/>
                <a:cs typeface="+mn-cs"/>
              </a:rPr>
              <a:t>al</a:t>
            </a:r>
            <a:endParaRPr kumimoji="0" lang="pt-BR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中断请求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中断判优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solidFill>
                  <a:schemeClr val="tx1"/>
                </a:solidFill>
              </a:rPr>
              <a:t>中断响应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中断执行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5" name="矩形标注 4"/>
          <p:cNvSpPr/>
          <p:nvPr/>
        </p:nvSpPr>
        <p:spPr bwMode="auto">
          <a:xfrm>
            <a:off x="3140242" y="1696452"/>
            <a:ext cx="5806908" cy="4252827"/>
          </a:xfrm>
          <a:prstGeom prst="wedgeRectCallout">
            <a:avLst>
              <a:gd name="adj1" fmla="val -67237"/>
              <a:gd name="adj2" fmla="val -12243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先判断是否满足中断响应条件，如果满足，则系统自动完成下列动作：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关中断，使得中断响应过程中不被高优先级中断源打断，如果允许中断嵌套，则在中断服务程序中，利用指令开中断；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将标志寄存器压栈；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保护断点，将被打断程序的断点处的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压栈；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根据中断类型号，找到相应的中断服务程序的入口地址。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8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中断请求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中断判优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中断响应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solidFill>
                  <a:schemeClr val="tx1"/>
                </a:solidFill>
              </a:rPr>
              <a:t>中断执行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5" name="矩形标注 4"/>
          <p:cNvSpPr/>
          <p:nvPr/>
        </p:nvSpPr>
        <p:spPr bwMode="auto">
          <a:xfrm>
            <a:off x="3580447" y="3658608"/>
            <a:ext cx="4596063" cy="1625234"/>
          </a:xfrm>
          <a:prstGeom prst="wedgeRectCallout">
            <a:avLst>
              <a:gd name="adj1" fmla="val -81566"/>
              <a:gd name="adj2" fmla="val -32136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执行中断服务子程序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2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中断请求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中断判优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中断响应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中断执行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5" name="矩形标注 4"/>
          <p:cNvSpPr/>
          <p:nvPr/>
        </p:nvSpPr>
        <p:spPr bwMode="auto">
          <a:xfrm>
            <a:off x="3140242" y="1696452"/>
            <a:ext cx="5806908" cy="4252827"/>
          </a:xfrm>
          <a:prstGeom prst="wedgeRectCallout">
            <a:avLst>
              <a:gd name="adj1" fmla="val -67444"/>
              <a:gd name="adj2" fmla="val 18311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在中断响应阶段自动压入堆栈的数据，在中断返回时自动弹出。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中断返回指令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IRET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是中断服务程序的最后一条指令，执行该指令会自动将标志寄存器的值和断点地址的值从堆栈中弹出。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如果不允许中断嵌套，通常将开中断指令放在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IRET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前面。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 8086/8088 CPU</a:t>
            </a:r>
            <a:r>
              <a:rPr lang="zh-CN" altLang="en-US" dirty="0">
                <a:latin typeface="+mj-ea"/>
              </a:rPr>
              <a:t>的中断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</a:rPr>
              <a:t>8086/8088 CPU</a:t>
            </a:r>
            <a:r>
              <a:rPr lang="zh-CN" altLang="en-US" sz="2200" dirty="0">
                <a:solidFill>
                  <a:schemeClr val="tx1"/>
                </a:solidFill>
              </a:rPr>
              <a:t>共支持</a:t>
            </a:r>
            <a:r>
              <a:rPr lang="en-US" altLang="zh-CN" sz="2200" dirty="0">
                <a:solidFill>
                  <a:schemeClr val="tx1"/>
                </a:solidFill>
              </a:rPr>
              <a:t>256</a:t>
            </a:r>
            <a:r>
              <a:rPr lang="zh-CN" altLang="en-US" sz="2200" dirty="0">
                <a:solidFill>
                  <a:schemeClr val="tx1"/>
                </a:solidFill>
              </a:rPr>
              <a:t>个中断，即中断类型号从</a:t>
            </a:r>
            <a:r>
              <a:rPr lang="en-US" altLang="zh-CN" sz="2200" dirty="0">
                <a:solidFill>
                  <a:schemeClr val="tx1"/>
                </a:solidFill>
              </a:rPr>
              <a:t>0</a:t>
            </a:r>
            <a:r>
              <a:rPr lang="zh-CN" altLang="en-US" sz="2200" dirty="0">
                <a:solidFill>
                  <a:schemeClr val="tx1"/>
                </a:solidFill>
              </a:rPr>
              <a:t>到</a:t>
            </a:r>
            <a:r>
              <a:rPr lang="en-US" altLang="zh-CN" sz="2200" dirty="0">
                <a:solidFill>
                  <a:schemeClr val="tx1"/>
                </a:solidFill>
              </a:rPr>
              <a:t>255</a:t>
            </a:r>
            <a:r>
              <a:rPr lang="zh-CN" altLang="en-US" sz="2200" dirty="0">
                <a:solidFill>
                  <a:schemeClr val="tx1"/>
                </a:solidFill>
              </a:rPr>
              <a:t>号，这些中断可以分为以下两大类：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外部中断（硬件中断）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不可屏蔽中断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可屏蔽中断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内部中断（软件中断）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指令中断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专用中断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45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7.2.1 </a:t>
            </a:r>
            <a:r>
              <a:rPr lang="zh-CN" altLang="en-US" dirty="0">
                <a:latin typeface="+mj-ea"/>
              </a:rPr>
              <a:t>外部中断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8086/8088 CPU</a:t>
            </a:r>
            <a:r>
              <a:rPr lang="zh-CN" altLang="en-US" sz="2000" dirty="0">
                <a:solidFill>
                  <a:schemeClr val="tx1"/>
                </a:solidFill>
              </a:rPr>
              <a:t>的外部中断有两类：</a:t>
            </a:r>
            <a:r>
              <a:rPr lang="zh-CN" altLang="en-US" sz="2000" b="1" dirty="0">
                <a:solidFill>
                  <a:schemeClr val="tx1"/>
                </a:solidFill>
              </a:rPr>
              <a:t>不可屏蔽中断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NMI</a:t>
            </a:r>
            <a:r>
              <a:rPr lang="zh-CN" altLang="en-US" sz="2000" dirty="0">
                <a:solidFill>
                  <a:schemeClr val="tx1"/>
                </a:solidFill>
              </a:rPr>
              <a:t>）和</a:t>
            </a:r>
            <a:r>
              <a:rPr lang="zh-CN" altLang="en-US" sz="2000" b="1" dirty="0">
                <a:solidFill>
                  <a:schemeClr val="tx1"/>
                </a:solidFill>
              </a:rPr>
              <a:t>可屏蔽中断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INTR</a:t>
            </a:r>
            <a:r>
              <a:rPr lang="zh-CN" altLang="en-US" sz="2000" dirty="0">
                <a:solidFill>
                  <a:schemeClr val="tx1"/>
                </a:solidFill>
              </a:rPr>
              <a:t>），都属于硬件中断，且发生时刻不可预知。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）不可屏蔽中断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NMI</a:t>
            </a:r>
            <a:r>
              <a:rPr lang="zh-CN" altLang="en-US" sz="2000" dirty="0">
                <a:solidFill>
                  <a:schemeClr val="tx1"/>
                </a:solidFill>
              </a:rPr>
              <a:t>引脚输入一边沿触发信号时，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便在执行完当前指令后，转去执行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号中断服务程序。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该中断</a:t>
            </a:r>
            <a:r>
              <a:rPr lang="zh-CN" altLang="en-US" sz="2000" dirty="0">
                <a:solidFill>
                  <a:srgbClr val="FF0000"/>
                </a:solidFill>
              </a:rPr>
              <a:t>不受</a:t>
            </a:r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影响</a:t>
            </a:r>
            <a:r>
              <a:rPr lang="zh-CN" altLang="en-US" sz="2000" dirty="0">
                <a:solidFill>
                  <a:schemeClr val="tx1"/>
                </a:solidFill>
              </a:rPr>
              <a:t>，通常利用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号中断服务程序来处理系统较大故障，如内存或</a:t>
            </a:r>
            <a:r>
              <a:rPr lang="en-US" altLang="zh-CN" sz="2000" dirty="0">
                <a:solidFill>
                  <a:schemeClr val="tx1"/>
                </a:solidFill>
              </a:rPr>
              <a:t>I/O</a:t>
            </a:r>
            <a:r>
              <a:rPr lang="zh-CN" altLang="en-US" sz="2000" dirty="0">
                <a:solidFill>
                  <a:schemeClr val="tx1"/>
                </a:solidFill>
              </a:rPr>
              <a:t>总线的奇偶错误等。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3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7.2.1 </a:t>
            </a:r>
            <a:r>
              <a:rPr lang="zh-CN" altLang="en-US" dirty="0">
                <a:latin typeface="+mj-ea"/>
              </a:rPr>
              <a:t>外部中断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04108" y="1052736"/>
                <a:ext cx="8270659" cy="489654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2</a:t>
                </a:r>
                <a:r>
                  <a:rPr lang="zh-CN" altLang="en-US" sz="2000" dirty="0"/>
                  <a:t>）可屏蔽中断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INTR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引脚输入一高电平信号时：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IF=1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CPU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在当前指令完成后，在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INTA</m:t>
                        </m:r>
                      </m:e>
                    </m:acc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引脚输出两个总线周期宽度的负脉冲信号；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IF=0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CPU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不接收该类型中断。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CPU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INTA</m:t>
                        </m:r>
                      </m:e>
                    </m:acc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连接至中断接口电路的中断响应输入端，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685800" lvl="1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INTA</m:t>
                        </m:r>
                      </m:e>
                    </m:acc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第一个负脉冲期间，中断接口电路做中断前的准备工作；</a:t>
                </a:r>
                <a:endParaRPr lang="en-US" altLang="zh-CN" sz="1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685800" lvl="1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INTA</m:t>
                        </m:r>
                      </m:e>
                    </m:acc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第二个负脉冲期间，被选通的外设通过数据总线将中断类型号输入至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CPU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，接收到中断类型号后，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CPU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ea typeface="+mn-ea"/>
                  </a:rPr>
                  <a:t>就可以去执行相应的中断服务程序。</a:t>
                </a:r>
                <a:endParaRPr lang="en-US" altLang="zh-CN" sz="1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108" y="1052736"/>
                <a:ext cx="8270659" cy="4896544"/>
              </a:xfrm>
              <a:blipFill>
                <a:blip r:embed="rId2"/>
                <a:stretch>
                  <a:fillRect l="-737" r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7.2.2 </a:t>
            </a:r>
            <a:r>
              <a:rPr lang="zh-CN" altLang="en-US" dirty="0">
                <a:latin typeface="+mj-ea"/>
              </a:rPr>
              <a:t>内部中断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内部中断又称为软件中断，分为两种：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指令中断</a:t>
            </a:r>
            <a:r>
              <a:rPr lang="zh-CN" altLang="en-US" sz="2000" dirty="0">
                <a:solidFill>
                  <a:schemeClr val="tx1"/>
                </a:solidFill>
              </a:rPr>
              <a:t>：执行中断指令或标志位设置而产生的中断，中断的发生可以预知；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专用中断</a:t>
            </a:r>
            <a:r>
              <a:rPr lang="zh-CN" altLang="en-US" sz="2000" dirty="0">
                <a:solidFill>
                  <a:schemeClr val="tx1"/>
                </a:solidFill>
              </a:rPr>
              <a:t>：程序执行过程中出现错误而产生的中断，如除数为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、商溢出等，此类中断和外部中断一样，不可预知。通常，微机系统将类型号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～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设置为专用中断。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557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7.2.2 </a:t>
            </a:r>
            <a:r>
              <a:rPr lang="zh-CN" altLang="en-US" dirty="0">
                <a:latin typeface="+mj-ea"/>
              </a:rPr>
              <a:t>内部中断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）指令中断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主要用于系统定义或用户自定义的软件中断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595236" y="4052227"/>
            <a:ext cx="132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INT    n</a:t>
            </a:r>
            <a:endParaRPr lang="zh-CN" altLang="en-US" sz="2400" b="1" dirty="0"/>
          </a:p>
        </p:txBody>
      </p:sp>
      <p:sp>
        <p:nvSpPr>
          <p:cNvPr id="6" name="矩形标注 5"/>
          <p:cNvSpPr/>
          <p:nvPr/>
        </p:nvSpPr>
        <p:spPr bwMode="auto">
          <a:xfrm>
            <a:off x="3580447" y="2725125"/>
            <a:ext cx="4596063" cy="1197169"/>
          </a:xfrm>
          <a:prstGeom prst="wedgeRectCallout">
            <a:avLst>
              <a:gd name="adj1" fmla="val -69001"/>
              <a:gd name="adj2" fmla="val 67593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为中断类型号，例如“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21H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”指令即为执行系统功能调用指令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87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  <a:endParaRPr lang="zh-CN" altLang="en-US" u="sng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中断概述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dirty="0">
                <a:latin typeface="+mn-ea"/>
                <a:ea typeface="+mn-ea"/>
              </a:rPr>
              <a:t>8086/8088 CPU</a:t>
            </a:r>
            <a:r>
              <a:rPr lang="zh-CN" altLang="en-US" dirty="0">
                <a:latin typeface="+mn-ea"/>
                <a:ea typeface="+mn-ea"/>
              </a:rPr>
              <a:t>的中断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中断向量表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dirty="0">
                <a:latin typeface="+mn-ea"/>
                <a:ea typeface="+mn-ea"/>
              </a:rPr>
              <a:t>8086/8088 CPU</a:t>
            </a:r>
            <a:r>
              <a:rPr lang="zh-CN" altLang="en-US" dirty="0">
                <a:latin typeface="+mn-ea"/>
                <a:ea typeface="+mn-ea"/>
              </a:rPr>
              <a:t>中断服务子程序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中断控制器</a:t>
            </a:r>
            <a:r>
              <a:rPr lang="en-US" altLang="zh-CN" dirty="0">
                <a:latin typeface="+mn-ea"/>
                <a:ea typeface="+mn-ea"/>
              </a:rPr>
              <a:t>8259A</a:t>
            </a: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793D533-8A95-413E-951C-DFE1E7D6C6AD}" type="slidenum">
              <a:rPr kumimoji="0" lang="zh-CN" altLang="en-US" sz="1400">
                <a:latin typeface="Tahoma" panose="020B0604030504040204" pitchFamily="34" charset="0"/>
              </a:rPr>
              <a:pPr/>
              <a:t>2</a:t>
            </a:fld>
            <a:endParaRPr kumimoji="0" lang="en-US" altLang="zh-CN" sz="1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8778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7.2.2 </a:t>
            </a:r>
            <a:r>
              <a:rPr lang="zh-CN" altLang="en-US" dirty="0">
                <a:latin typeface="+mj-ea"/>
              </a:rPr>
              <a:t>内部中断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）专用中断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</a:rPr>
              <a:t>号中断</a:t>
            </a:r>
            <a:r>
              <a:rPr lang="zh-CN" altLang="en-US" sz="2000" dirty="0">
                <a:solidFill>
                  <a:schemeClr val="tx1"/>
                </a:solidFill>
              </a:rPr>
              <a:t>：该中断为除法出错中断，如除数为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，或商溢出，就会产生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号中断。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号中断</a:t>
            </a:r>
            <a:r>
              <a:rPr lang="zh-CN" altLang="en-US" sz="2000" dirty="0">
                <a:solidFill>
                  <a:schemeClr val="tx1"/>
                </a:solidFill>
              </a:rPr>
              <a:t>：该中断为单步中断，当</a:t>
            </a:r>
            <a:r>
              <a:rPr lang="en-US" altLang="zh-CN" sz="2000" dirty="0">
                <a:solidFill>
                  <a:schemeClr val="tx1"/>
                </a:solidFill>
              </a:rPr>
              <a:t>TF=1</a:t>
            </a:r>
            <a:r>
              <a:rPr lang="zh-CN" altLang="en-US" sz="2000" dirty="0">
                <a:solidFill>
                  <a:schemeClr val="tx1"/>
                </a:solidFill>
              </a:rPr>
              <a:t>时产生中断，主要用于程序调试，此中断是可以预知的。（</a:t>
            </a:r>
            <a:r>
              <a:rPr lang="zh-CN" altLang="en-US" sz="2000" dirty="0">
                <a:solidFill>
                  <a:srgbClr val="FF0000"/>
                </a:solidFill>
              </a:rPr>
              <a:t>只能通过</a:t>
            </a:r>
            <a:r>
              <a:rPr lang="en-US" altLang="zh-CN" sz="2000" dirty="0">
                <a:solidFill>
                  <a:srgbClr val="FF0000"/>
                </a:solidFill>
              </a:rPr>
              <a:t>POPF</a:t>
            </a:r>
            <a:r>
              <a:rPr lang="zh-CN" altLang="en-US" sz="2000" dirty="0">
                <a:solidFill>
                  <a:srgbClr val="FF0000"/>
                </a:solidFill>
              </a:rPr>
              <a:t>才能将</a:t>
            </a:r>
            <a:r>
              <a:rPr lang="en-US" altLang="zh-CN" sz="2000" dirty="0">
                <a:solidFill>
                  <a:srgbClr val="FF0000"/>
                </a:solidFill>
              </a:rPr>
              <a:t>TF</a:t>
            </a:r>
            <a:r>
              <a:rPr lang="zh-CN" altLang="en-US" sz="2000" dirty="0">
                <a:solidFill>
                  <a:srgbClr val="FF0000"/>
                </a:solidFill>
              </a:rPr>
              <a:t>置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号中断</a:t>
            </a:r>
            <a:r>
              <a:rPr lang="zh-CN" altLang="en-US" sz="2000" dirty="0">
                <a:solidFill>
                  <a:schemeClr val="tx1"/>
                </a:solidFill>
              </a:rPr>
              <a:t>：又称断点中断，和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号中断一样，常用于程序的调试，指令为</a:t>
            </a:r>
            <a:r>
              <a:rPr lang="en-US" altLang="zh-CN" sz="2000" dirty="0">
                <a:solidFill>
                  <a:schemeClr val="tx1"/>
                </a:solidFill>
              </a:rPr>
              <a:t>INT 3</a:t>
            </a:r>
            <a:r>
              <a:rPr lang="zh-CN" altLang="en-US" sz="2000" dirty="0">
                <a:solidFill>
                  <a:schemeClr val="tx1"/>
                </a:solidFill>
              </a:rPr>
              <a:t>，程序运行到该指令处停止执行后面的程序。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</a:rPr>
              <a:t>号中断</a:t>
            </a:r>
            <a:r>
              <a:rPr lang="zh-CN" altLang="en-US" sz="2000" dirty="0">
                <a:solidFill>
                  <a:schemeClr val="tx1"/>
                </a:solidFill>
              </a:rPr>
              <a:t>：又称溢出中断，程序运行到</a:t>
            </a:r>
            <a:r>
              <a:rPr lang="en-US" altLang="zh-CN" sz="2000" dirty="0">
                <a:solidFill>
                  <a:schemeClr val="tx1"/>
                </a:solidFill>
              </a:rPr>
              <a:t>INTO</a:t>
            </a:r>
            <a:r>
              <a:rPr lang="zh-CN" altLang="en-US" sz="2000" dirty="0">
                <a:solidFill>
                  <a:schemeClr val="tx1"/>
                </a:solidFill>
              </a:rPr>
              <a:t>，且</a:t>
            </a:r>
            <a:r>
              <a:rPr lang="en-US" altLang="zh-CN" sz="2000" dirty="0">
                <a:solidFill>
                  <a:schemeClr val="tx1"/>
                </a:solidFill>
              </a:rPr>
              <a:t>OF=1</a:t>
            </a:r>
            <a:r>
              <a:rPr lang="zh-CN" altLang="en-US" sz="2000" dirty="0">
                <a:solidFill>
                  <a:schemeClr val="tx1"/>
                </a:solidFill>
              </a:rPr>
              <a:t>，才会产生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号中断，常用于处理算术运算出现溢出的情况。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中断优先级顺序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21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1502866" y="1729344"/>
            <a:ext cx="5554249" cy="3988133"/>
            <a:chOff x="2518130" y="1681218"/>
            <a:chExt cx="5554249" cy="3988133"/>
          </a:xfrm>
        </p:grpSpPr>
        <p:sp>
          <p:nvSpPr>
            <p:cNvPr id="3" name="右箭头 2"/>
            <p:cNvSpPr/>
            <p:nvPr/>
          </p:nvSpPr>
          <p:spPr bwMode="auto">
            <a:xfrm rot="16200000" flipV="1">
              <a:off x="1083532" y="3115816"/>
              <a:ext cx="3988133" cy="1118937"/>
            </a:xfrm>
            <a:prstGeom prst="rightArrow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优先级越来越高</a:t>
              </a: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3998018" y="1681218"/>
              <a:ext cx="4074361" cy="601579"/>
            </a:xfrm>
            <a:prstGeom prst="round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内部中断（单步中断除外）</a:t>
              </a: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3998018" y="2810069"/>
              <a:ext cx="4074361" cy="601579"/>
            </a:xfrm>
            <a:prstGeom prst="round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不可屏蔽中断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3998018" y="3938920"/>
              <a:ext cx="4074361" cy="601579"/>
            </a:xfrm>
            <a:prstGeom prst="round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可屏蔽中断</a:t>
              </a: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3998018" y="5067772"/>
              <a:ext cx="4074361" cy="601579"/>
            </a:xfrm>
            <a:prstGeom prst="round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单步中断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48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 </a:t>
            </a:r>
            <a:r>
              <a:rPr lang="zh-CN" altLang="en-US" dirty="0">
                <a:latin typeface="+mj-ea"/>
              </a:rPr>
              <a:t>中断向量表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中断向量表的概念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中断向量表的存入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60000"/>
            </a:pPr>
            <a:r>
              <a:rPr lang="zh-CN" altLang="en-US" sz="2000" dirty="0">
                <a:solidFill>
                  <a:schemeClr val="tx1"/>
                </a:solidFill>
              </a:rPr>
              <a:t>直接装入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60000"/>
            </a:pPr>
            <a:r>
              <a:rPr lang="zh-CN" altLang="en-US" sz="2000" dirty="0">
                <a:solidFill>
                  <a:schemeClr val="tx1"/>
                </a:solidFill>
              </a:rPr>
              <a:t>系统功能调用法装入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60000"/>
            </a:pPr>
            <a:r>
              <a:rPr lang="zh-CN" altLang="en-US" sz="2000" dirty="0">
                <a:solidFill>
                  <a:schemeClr val="tx1"/>
                </a:solidFill>
              </a:rPr>
              <a:t>用串指令装入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153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中断向量表的概念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中断服务程序的地址称为</a:t>
            </a:r>
            <a:r>
              <a:rPr lang="zh-CN" altLang="en-US" sz="2000" b="1" dirty="0">
                <a:solidFill>
                  <a:schemeClr val="tx1"/>
                </a:solidFill>
              </a:rPr>
              <a:t>中断向量</a:t>
            </a:r>
            <a:r>
              <a:rPr lang="zh-CN" altLang="en-US" sz="2000" dirty="0">
                <a:solidFill>
                  <a:schemeClr val="tx1"/>
                </a:solidFill>
              </a:rPr>
              <a:t>，包括段地址（</a:t>
            </a:r>
            <a:r>
              <a:rPr lang="en-US" altLang="zh-CN" sz="2000" dirty="0">
                <a:solidFill>
                  <a:schemeClr val="tx1"/>
                </a:solidFill>
              </a:rPr>
              <a:t>CS</a:t>
            </a:r>
            <a:r>
              <a:rPr lang="zh-CN" altLang="en-US" sz="2000" dirty="0">
                <a:solidFill>
                  <a:schemeClr val="tx1"/>
                </a:solidFill>
              </a:rPr>
              <a:t>）和偏移地址（</a:t>
            </a:r>
            <a:r>
              <a:rPr lang="en-US" altLang="zh-CN" sz="2000" dirty="0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）。因此，通过中断向量，能够找到中断服务程序的入口地址，实现程序的转移。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256</a:t>
            </a:r>
            <a:r>
              <a:rPr lang="zh-CN" altLang="en-US" sz="2000" dirty="0">
                <a:solidFill>
                  <a:schemeClr val="tx1"/>
                </a:solidFill>
              </a:rPr>
              <a:t>个中断向量形成的表称为</a:t>
            </a:r>
            <a:r>
              <a:rPr lang="zh-CN" altLang="en-US" sz="2000" b="1" dirty="0">
                <a:solidFill>
                  <a:schemeClr val="tx1"/>
                </a:solidFill>
              </a:rPr>
              <a:t>中断向量表</a:t>
            </a:r>
            <a:r>
              <a:rPr lang="zh-CN" altLang="en-US" sz="2000" dirty="0">
                <a:solidFill>
                  <a:schemeClr val="tx1"/>
                </a:solidFill>
              </a:rPr>
              <a:t>，该表放置于存储区的开始处，每个中断向量占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个字节（</a:t>
            </a:r>
            <a:r>
              <a:rPr lang="en-US" altLang="zh-CN" sz="2000" dirty="0">
                <a:solidFill>
                  <a:schemeClr val="tx1"/>
                </a:solidFill>
              </a:rPr>
              <a:t>CS+IP</a:t>
            </a:r>
            <a:r>
              <a:rPr lang="zh-CN" altLang="en-US" sz="2000" dirty="0">
                <a:solidFill>
                  <a:schemeClr val="tx1"/>
                </a:solidFill>
              </a:rPr>
              <a:t>），所以中断向量表总共占用</a:t>
            </a:r>
            <a:r>
              <a:rPr lang="en-US" altLang="zh-CN" sz="2000" dirty="0">
                <a:solidFill>
                  <a:schemeClr val="tx1"/>
                </a:solidFill>
              </a:rPr>
              <a:t>1024</a:t>
            </a:r>
            <a:r>
              <a:rPr lang="zh-CN" altLang="en-US" sz="2000" dirty="0">
                <a:solidFill>
                  <a:schemeClr val="tx1"/>
                </a:solidFill>
              </a:rPr>
              <a:t>个字节，即在</a:t>
            </a:r>
            <a:r>
              <a:rPr lang="en-US" altLang="zh-CN" sz="2000" dirty="0">
                <a:solidFill>
                  <a:schemeClr val="tx1"/>
                </a:solidFill>
              </a:rPr>
              <a:t>0000H</a:t>
            </a:r>
            <a:r>
              <a:rPr lang="zh-CN" altLang="en-US" sz="2000" dirty="0">
                <a:solidFill>
                  <a:schemeClr val="tx1"/>
                </a:solidFill>
              </a:rPr>
              <a:t>～</a:t>
            </a:r>
            <a:r>
              <a:rPr lang="en-US" altLang="zh-CN" sz="2000" dirty="0">
                <a:solidFill>
                  <a:schemeClr val="tx1"/>
                </a:solidFill>
              </a:rPr>
              <a:t>03FFH</a:t>
            </a:r>
            <a:r>
              <a:rPr lang="zh-CN" altLang="en-US" sz="2000" dirty="0">
                <a:solidFill>
                  <a:schemeClr val="tx1"/>
                </a:solidFill>
              </a:rPr>
              <a:t>的地址单元中。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200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中断向量表的概念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中断向量表是按照中断类型号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从小到大顺序存放的，并且</a:t>
            </a:r>
            <a:r>
              <a:rPr lang="zh-CN" altLang="en-US" sz="2000" b="1" dirty="0">
                <a:solidFill>
                  <a:schemeClr val="tx1"/>
                </a:solidFill>
              </a:rPr>
              <a:t>段地址</a:t>
            </a:r>
            <a:r>
              <a:rPr lang="zh-CN" altLang="en-US" sz="2000" dirty="0">
                <a:solidFill>
                  <a:schemeClr val="tx1"/>
                </a:solidFill>
              </a:rPr>
              <a:t>存放在</a:t>
            </a:r>
            <a:r>
              <a:rPr lang="zh-CN" altLang="en-US" sz="2000" b="1" dirty="0">
                <a:solidFill>
                  <a:schemeClr val="tx1"/>
                </a:solidFill>
              </a:rPr>
              <a:t>高地址单元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zh-CN" altLang="en-US" sz="2000" b="1" dirty="0">
                <a:solidFill>
                  <a:schemeClr val="tx1"/>
                </a:solidFill>
              </a:rPr>
              <a:t>偏移地址</a:t>
            </a:r>
            <a:r>
              <a:rPr lang="zh-CN" altLang="en-US" sz="2000" dirty="0">
                <a:solidFill>
                  <a:schemeClr val="tx1"/>
                </a:solidFill>
              </a:rPr>
              <a:t>存放在</a:t>
            </a:r>
            <a:r>
              <a:rPr lang="zh-CN" altLang="en-US" sz="2000" b="1" dirty="0">
                <a:solidFill>
                  <a:schemeClr val="tx1"/>
                </a:solidFill>
              </a:rPr>
              <a:t>低地址单元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例如：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号中断服务程序的偏移地址存放在</a:t>
            </a:r>
            <a:r>
              <a:rPr lang="en-US" altLang="zh-CN" sz="2000" dirty="0">
                <a:solidFill>
                  <a:schemeClr val="tx1"/>
                </a:solidFill>
              </a:rPr>
              <a:t>0000H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0001H</a:t>
            </a:r>
            <a:r>
              <a:rPr lang="zh-CN" altLang="en-US" sz="2000" dirty="0">
                <a:solidFill>
                  <a:schemeClr val="tx1"/>
                </a:solidFill>
              </a:rPr>
              <a:t>单元中，段地址存放在</a:t>
            </a:r>
            <a:r>
              <a:rPr lang="en-US" altLang="zh-CN" sz="2000" dirty="0">
                <a:solidFill>
                  <a:schemeClr val="tx1"/>
                </a:solidFill>
              </a:rPr>
              <a:t>0002H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0003H</a:t>
            </a:r>
            <a:r>
              <a:rPr lang="zh-CN" altLang="en-US" sz="2000" dirty="0">
                <a:solidFill>
                  <a:schemeClr val="tx1"/>
                </a:solidFill>
              </a:rPr>
              <a:t>单元中。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中断向量在中断向量表中的首地址称为中断向量地址，其和中断类型号的关系为：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中断向量地址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zh-CN" altLang="en-US" sz="2000" dirty="0">
                <a:solidFill>
                  <a:srgbClr val="FF0000"/>
                </a:solidFill>
              </a:rPr>
              <a:t>中断类型号</a:t>
            </a:r>
            <a:r>
              <a:rPr lang="en-US" altLang="zh-CN" sz="2000" dirty="0">
                <a:solidFill>
                  <a:srgbClr val="FF0000"/>
                </a:solidFill>
              </a:rPr>
              <a:t>×4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0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中断向量表的概念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25</a:t>
            </a:fld>
            <a:endParaRPr lang="en-US" altLang="zh-CN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36949"/>
              </p:ext>
            </p:extLst>
          </p:nvPr>
        </p:nvGraphicFramePr>
        <p:xfrm>
          <a:off x="2771406" y="1318433"/>
          <a:ext cx="2576771" cy="5832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6771">
                  <a:extLst>
                    <a:ext uri="{9D8B030D-6E8A-4147-A177-3AD203B41FA5}">
                      <a16:colId xmlns:a16="http://schemas.microsoft.com/office/drawing/2014/main" val="3893458744"/>
                    </a:ext>
                  </a:extLst>
                </a:gridCol>
              </a:tblGrid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低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567539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高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6861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CS</a:t>
                      </a:r>
                      <a:r>
                        <a:rPr lang="zh-CN" altLang="en-US" dirty="0"/>
                        <a:t>低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100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CS</a:t>
                      </a:r>
                      <a:r>
                        <a:rPr lang="zh-CN" altLang="en-US" dirty="0"/>
                        <a:t>高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780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低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7652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高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573354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CS</a:t>
                      </a:r>
                      <a:r>
                        <a:rPr lang="zh-CN" altLang="en-US" dirty="0"/>
                        <a:t>低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13132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号中断</a:t>
                      </a:r>
                      <a:r>
                        <a:rPr lang="en-US" altLang="zh-CN" dirty="0"/>
                        <a:t>CS</a:t>
                      </a:r>
                      <a:r>
                        <a:rPr lang="zh-CN" altLang="en-US" dirty="0"/>
                        <a:t>高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295314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034506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9308038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0115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270260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756129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355466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61188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76452" y="1915259"/>
            <a:ext cx="1503343" cy="369332"/>
          </a:xfrm>
          <a:prstGeom prst="rect">
            <a:avLst/>
          </a:prstGeom>
          <a:solidFill>
            <a:srgbClr val="A3A3E0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号中断向量</a:t>
            </a:r>
          </a:p>
        </p:txBody>
      </p:sp>
      <p:sp>
        <p:nvSpPr>
          <p:cNvPr id="7" name="左大括号 6"/>
          <p:cNvSpPr/>
          <p:nvPr/>
        </p:nvSpPr>
        <p:spPr bwMode="auto">
          <a:xfrm>
            <a:off x="2322328" y="1318432"/>
            <a:ext cx="406545" cy="1562987"/>
          </a:xfrm>
          <a:prstGeom prst="leftBrace">
            <a:avLst/>
          </a:prstGeom>
          <a:solidFill>
            <a:srgbClr val="A3A3E0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62971"/>
              </p:ext>
            </p:extLst>
          </p:nvPr>
        </p:nvGraphicFramePr>
        <p:xfrm>
          <a:off x="5337546" y="1318432"/>
          <a:ext cx="946294" cy="466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294">
                  <a:extLst>
                    <a:ext uri="{9D8B030D-6E8A-4147-A177-3AD203B41FA5}">
                      <a16:colId xmlns:a16="http://schemas.microsoft.com/office/drawing/2014/main" val="3893458744"/>
                    </a:ext>
                  </a:extLst>
                </a:gridCol>
              </a:tblGrid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0000H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567539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0001H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861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0002H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99100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0003H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9780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0004H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7652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0005H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73354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0006H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713132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r>
                        <a:rPr lang="en-US" altLang="zh-CN" dirty="0"/>
                        <a:t>0007H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295314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34506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08038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1151"/>
                  </a:ext>
                </a:extLst>
              </a:tr>
              <a:tr h="3888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27026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9362" y="3503054"/>
            <a:ext cx="1503343" cy="369332"/>
          </a:xfrm>
          <a:prstGeom prst="rect">
            <a:avLst/>
          </a:prstGeom>
          <a:solidFill>
            <a:srgbClr val="00E4A8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号中断向量</a:t>
            </a:r>
          </a:p>
        </p:txBody>
      </p:sp>
      <p:sp>
        <p:nvSpPr>
          <p:cNvPr id="11" name="左大括号 10"/>
          <p:cNvSpPr/>
          <p:nvPr/>
        </p:nvSpPr>
        <p:spPr bwMode="auto">
          <a:xfrm>
            <a:off x="2315238" y="2906228"/>
            <a:ext cx="406545" cy="1516914"/>
          </a:xfrm>
          <a:prstGeom prst="leftBrace">
            <a:avLst/>
          </a:prstGeom>
          <a:solidFill>
            <a:srgbClr val="00E4A8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7471" y="1318432"/>
            <a:ext cx="1981735" cy="369332"/>
          </a:xfrm>
          <a:prstGeom prst="rect">
            <a:avLst/>
          </a:prstGeom>
          <a:solidFill>
            <a:srgbClr val="A3A3E0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号中断向量地址</a:t>
            </a:r>
          </a:p>
        </p:txBody>
      </p:sp>
      <p:sp>
        <p:nvSpPr>
          <p:cNvPr id="4" name="左箭头 3"/>
          <p:cNvSpPr/>
          <p:nvPr/>
        </p:nvSpPr>
        <p:spPr bwMode="auto">
          <a:xfrm>
            <a:off x="6162801" y="1419444"/>
            <a:ext cx="414670" cy="167308"/>
          </a:xfrm>
          <a:prstGeom prst="leftArrow">
            <a:avLst/>
          </a:prstGeom>
          <a:solidFill>
            <a:srgbClr val="A3A3E0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2814" y="2857977"/>
            <a:ext cx="1981735" cy="369332"/>
          </a:xfrm>
          <a:prstGeom prst="rect">
            <a:avLst/>
          </a:prstGeom>
          <a:solidFill>
            <a:srgbClr val="00E4A8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号中断向量地址</a:t>
            </a:r>
          </a:p>
        </p:txBody>
      </p:sp>
      <p:sp>
        <p:nvSpPr>
          <p:cNvPr id="14" name="左箭头 13"/>
          <p:cNvSpPr/>
          <p:nvPr/>
        </p:nvSpPr>
        <p:spPr bwMode="auto">
          <a:xfrm>
            <a:off x="6188144" y="2958989"/>
            <a:ext cx="414670" cy="167308"/>
          </a:xfrm>
          <a:prstGeom prst="leftArrow">
            <a:avLst/>
          </a:prstGeom>
          <a:solidFill>
            <a:srgbClr val="00E4A8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56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中断向量的存入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10" y="1052735"/>
            <a:ext cx="3317286" cy="26367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中断向量表的结构：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00</a:t>
            </a:r>
            <a:r>
              <a:rPr lang="zh-CN" altLang="en-US" sz="2000" dirty="0">
                <a:solidFill>
                  <a:schemeClr val="tx1"/>
                </a:solidFill>
              </a:rPr>
              <a:t>～</a:t>
            </a:r>
            <a:r>
              <a:rPr lang="en-US" altLang="zh-CN" sz="2000" dirty="0">
                <a:solidFill>
                  <a:schemeClr val="tx1"/>
                </a:solidFill>
              </a:rPr>
              <a:t>04</a:t>
            </a:r>
            <a:r>
              <a:rPr lang="zh-CN" altLang="en-US" sz="2000" dirty="0">
                <a:solidFill>
                  <a:schemeClr val="tx1"/>
                </a:solidFill>
              </a:rPr>
              <a:t>，专用中断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05</a:t>
            </a:r>
            <a:r>
              <a:rPr lang="zh-CN" altLang="en-US" sz="2000" dirty="0">
                <a:solidFill>
                  <a:schemeClr val="tx1"/>
                </a:solidFill>
              </a:rPr>
              <a:t>～</a:t>
            </a:r>
            <a:r>
              <a:rPr lang="en-US" altLang="zh-CN" sz="2000" dirty="0">
                <a:solidFill>
                  <a:schemeClr val="tx1"/>
                </a:solidFill>
              </a:rPr>
              <a:t>1FH</a:t>
            </a:r>
            <a:r>
              <a:rPr lang="zh-CN" altLang="en-US" sz="2000" dirty="0">
                <a:solidFill>
                  <a:schemeClr val="tx1"/>
                </a:solidFill>
              </a:rPr>
              <a:t>，系统备用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20H</a:t>
            </a:r>
            <a:r>
              <a:rPr lang="zh-CN" altLang="en-US" sz="2000" dirty="0">
                <a:solidFill>
                  <a:schemeClr val="tx1"/>
                </a:solidFill>
              </a:rPr>
              <a:t>～</a:t>
            </a:r>
            <a:r>
              <a:rPr lang="en-US" altLang="zh-CN" sz="2000" dirty="0">
                <a:solidFill>
                  <a:schemeClr val="tx1"/>
                </a:solidFill>
              </a:rPr>
              <a:t>FFH</a:t>
            </a:r>
            <a:r>
              <a:rPr lang="zh-CN" altLang="en-US" sz="2000" dirty="0">
                <a:solidFill>
                  <a:schemeClr val="tx1"/>
                </a:solidFill>
              </a:rPr>
              <a:t>，供用户使用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26</a:t>
            </a:fld>
            <a:endParaRPr lang="en-US" altLang="zh-CN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24288"/>
              </p:ext>
            </p:extLst>
          </p:nvPr>
        </p:nvGraphicFramePr>
        <p:xfrm>
          <a:off x="4718940" y="1278704"/>
          <a:ext cx="4191147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147">
                  <a:extLst>
                    <a:ext uri="{9D8B030D-6E8A-4147-A177-3AD203B41FA5}">
                      <a16:colId xmlns:a16="http://schemas.microsoft.com/office/drawing/2014/main" val="1371758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0000H~0003H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3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0004H~0007H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4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0008H~000BH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6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000CH~000FH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7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0010H~0013H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0014H~0017H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08122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···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1FH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007CH~007FH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56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0080H~0083H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7954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···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9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FFH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号中断入口地址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03FCH~03FFH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3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97678"/>
                  </a:ext>
                </a:extLst>
              </a:tr>
            </a:tbl>
          </a:graphicData>
        </a:graphic>
      </p:graphicFrame>
      <p:sp>
        <p:nvSpPr>
          <p:cNvPr id="4" name="左大括号 3"/>
          <p:cNvSpPr/>
          <p:nvPr/>
        </p:nvSpPr>
        <p:spPr bwMode="auto">
          <a:xfrm>
            <a:off x="4496967" y="1278704"/>
            <a:ext cx="223901" cy="1846937"/>
          </a:xfrm>
          <a:prstGeom prst="leftBrace">
            <a:avLst/>
          </a:prstGeom>
          <a:solidFill>
            <a:srgbClr val="00E4A8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左大括号 6"/>
          <p:cNvSpPr/>
          <p:nvPr/>
        </p:nvSpPr>
        <p:spPr bwMode="auto">
          <a:xfrm>
            <a:off x="4457173" y="3125641"/>
            <a:ext cx="263695" cy="1512951"/>
          </a:xfrm>
          <a:prstGeom prst="leftBrace">
            <a:avLst/>
          </a:prstGeom>
          <a:solidFill>
            <a:srgbClr val="FFC000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左大括号 7"/>
          <p:cNvSpPr/>
          <p:nvPr/>
        </p:nvSpPr>
        <p:spPr bwMode="auto">
          <a:xfrm>
            <a:off x="4465687" y="4638592"/>
            <a:ext cx="234726" cy="1461032"/>
          </a:xfrm>
          <a:prstGeom prst="leftBrace">
            <a:avLst/>
          </a:prstGeom>
          <a:solidFill>
            <a:srgbClr val="A3A3E0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5508" y="1708206"/>
            <a:ext cx="461665" cy="1063256"/>
          </a:xfrm>
          <a:prstGeom prst="rect">
            <a:avLst/>
          </a:prstGeom>
          <a:solidFill>
            <a:srgbClr val="00E4A8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专用中断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44078" y="3350488"/>
            <a:ext cx="461665" cy="1063256"/>
          </a:xfrm>
          <a:prstGeom prst="rect">
            <a:avLst/>
          </a:prstGeom>
          <a:solidFill>
            <a:srgbClr val="FFC0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系统备用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46204" y="4837480"/>
            <a:ext cx="461665" cy="1063256"/>
          </a:xfrm>
          <a:prstGeom prst="rect">
            <a:avLst/>
          </a:prstGeom>
          <a:solidFill>
            <a:srgbClr val="A3A3E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用户可用</a:t>
            </a:r>
          </a:p>
        </p:txBody>
      </p:sp>
    </p:spTree>
    <p:extLst>
      <p:ext uri="{BB962C8B-B14F-4D97-AF65-F5344CB8AC3E}">
        <p14:creationId xmlns:p14="http://schemas.microsoft.com/office/powerpoint/2010/main" val="112529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中断向量的存入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3473" y="1414243"/>
            <a:ext cx="3561835" cy="27856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直接装入法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系统功能调用法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串指令装入</a:t>
            </a:r>
            <a:endParaRPr lang="en-US" altLang="zh-CN" sz="22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009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中断向量的存入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5"/>
            <a:ext cx="8090186" cy="548041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）直接装入法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首先将中断类型号乘以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，得到中断向量地址，然后依次将中断服务程序的偏移地址和段地址装入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例</a:t>
            </a:r>
            <a:r>
              <a:rPr lang="en-US" altLang="zh-CN" sz="2000" b="1" dirty="0">
                <a:solidFill>
                  <a:schemeClr val="tx1"/>
                </a:solidFill>
              </a:rPr>
              <a:t>7.1 </a:t>
            </a:r>
            <a:r>
              <a:rPr lang="zh-CN" altLang="en-US" sz="2000" dirty="0">
                <a:solidFill>
                  <a:schemeClr val="tx1"/>
                </a:solidFill>
              </a:rPr>
              <a:t>假设中断号</a:t>
            </a:r>
            <a:r>
              <a:rPr lang="en-US" altLang="zh-CN" sz="2000" dirty="0">
                <a:solidFill>
                  <a:schemeClr val="tx1"/>
                </a:solidFill>
              </a:rPr>
              <a:t>n=6</a:t>
            </a:r>
            <a:r>
              <a:rPr lang="zh-CN" altLang="en-US" sz="2000" dirty="0">
                <a:solidFill>
                  <a:schemeClr val="tx1"/>
                </a:solidFill>
              </a:rPr>
              <a:t>，对应的中断服务程序的段地址为</a:t>
            </a:r>
            <a:r>
              <a:rPr lang="en-US" altLang="zh-CN" sz="2000" dirty="0">
                <a:solidFill>
                  <a:schemeClr val="tx1"/>
                </a:solidFill>
              </a:rPr>
              <a:t>1020H</a:t>
            </a:r>
            <a:r>
              <a:rPr lang="zh-CN" altLang="en-US" sz="2000" dirty="0">
                <a:solidFill>
                  <a:schemeClr val="tx1"/>
                </a:solidFill>
              </a:rPr>
              <a:t>，偏移地址为</a:t>
            </a:r>
            <a:r>
              <a:rPr lang="en-US" altLang="zh-CN" sz="2000" dirty="0">
                <a:solidFill>
                  <a:schemeClr val="tx1"/>
                </a:solidFill>
              </a:rPr>
              <a:t>2000H</a:t>
            </a:r>
            <a:r>
              <a:rPr lang="zh-CN" altLang="en-US" sz="2000" dirty="0">
                <a:solidFill>
                  <a:schemeClr val="tx1"/>
                </a:solidFill>
              </a:rPr>
              <a:t>，将中断向量装入到中断向量表中。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" y="4542616"/>
            <a:ext cx="8848868" cy="1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8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中断向量的存入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8" y="991827"/>
            <a:ext cx="8543042" cy="570901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）系统功能调用法装入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软中断指令“</a:t>
            </a:r>
            <a:r>
              <a:rPr lang="en-US" altLang="zh-CN" sz="2000" dirty="0">
                <a:solidFill>
                  <a:schemeClr val="tx1"/>
                </a:solidFill>
              </a:rPr>
              <a:t>INT 21H</a:t>
            </a:r>
            <a:r>
              <a:rPr lang="zh-CN" altLang="en-US" sz="2000" dirty="0">
                <a:solidFill>
                  <a:schemeClr val="tx1"/>
                </a:solidFill>
              </a:rPr>
              <a:t>”功能号为</a:t>
            </a:r>
            <a:r>
              <a:rPr lang="en-US" altLang="zh-CN" sz="2000" dirty="0">
                <a:solidFill>
                  <a:schemeClr val="tx1"/>
                </a:solidFill>
              </a:rPr>
              <a:t>25H</a:t>
            </a:r>
            <a:r>
              <a:rPr lang="zh-CN" altLang="en-US" sz="2000" dirty="0">
                <a:solidFill>
                  <a:schemeClr val="tx1"/>
                </a:solidFill>
              </a:rPr>
              <a:t>的子程序用来装入中断向量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入口参数：</a:t>
            </a:r>
            <a:r>
              <a:rPr lang="en-US" altLang="zh-CN" sz="2000" dirty="0">
                <a:solidFill>
                  <a:schemeClr val="tx1"/>
                </a:solidFill>
              </a:rPr>
              <a:t>AL</a:t>
            </a:r>
            <a:r>
              <a:rPr lang="zh-CN" altLang="en-US" sz="2000" dirty="0">
                <a:solidFill>
                  <a:schemeClr val="tx1"/>
                </a:solidFill>
              </a:rPr>
              <a:t>存放中断类型号，</a:t>
            </a:r>
            <a:r>
              <a:rPr lang="en-US" altLang="zh-CN" sz="2000" dirty="0">
                <a:solidFill>
                  <a:schemeClr val="tx1"/>
                </a:solidFill>
              </a:rPr>
              <a:t>DS</a:t>
            </a:r>
            <a:r>
              <a:rPr lang="zh-CN" altLang="en-US" sz="2000" dirty="0">
                <a:solidFill>
                  <a:schemeClr val="tx1"/>
                </a:solidFill>
              </a:rPr>
              <a:t>中输入段地址，</a:t>
            </a:r>
            <a:r>
              <a:rPr lang="en-US" altLang="zh-CN" sz="2000" dirty="0">
                <a:solidFill>
                  <a:schemeClr val="tx1"/>
                </a:solidFill>
              </a:rPr>
              <a:t>DX</a:t>
            </a:r>
            <a:r>
              <a:rPr lang="zh-CN" altLang="en-US" sz="2000" dirty="0">
                <a:solidFill>
                  <a:schemeClr val="tx1"/>
                </a:solidFill>
              </a:rPr>
              <a:t>中输入偏移地址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例</a:t>
            </a:r>
            <a:r>
              <a:rPr lang="en-US" altLang="zh-CN" sz="2000" b="1" dirty="0">
                <a:solidFill>
                  <a:schemeClr val="tx1"/>
                </a:solidFill>
              </a:rPr>
              <a:t>7.2 </a:t>
            </a:r>
            <a:r>
              <a:rPr lang="zh-CN" altLang="en-US" sz="2000" dirty="0">
                <a:solidFill>
                  <a:schemeClr val="tx1"/>
                </a:solidFill>
              </a:rPr>
              <a:t>中断类型号为</a:t>
            </a:r>
            <a:r>
              <a:rPr lang="en-US" altLang="zh-CN" sz="2000" dirty="0">
                <a:solidFill>
                  <a:schemeClr val="tx1"/>
                </a:solidFill>
              </a:rPr>
              <a:t>40H</a:t>
            </a:r>
            <a:r>
              <a:rPr lang="zh-CN" altLang="en-US" sz="2000" dirty="0">
                <a:solidFill>
                  <a:schemeClr val="tx1"/>
                </a:solidFill>
              </a:rPr>
              <a:t>，相应的中断服务程序名为</a:t>
            </a:r>
            <a:r>
              <a:rPr lang="en-US" altLang="zh-CN" sz="2000" dirty="0">
                <a:solidFill>
                  <a:schemeClr val="tx1"/>
                </a:solidFill>
              </a:rPr>
              <a:t>INTV</a:t>
            </a:r>
            <a:r>
              <a:rPr lang="zh-CN" altLang="en-US" sz="2000" dirty="0">
                <a:solidFill>
                  <a:schemeClr val="tx1"/>
                </a:solidFill>
              </a:rPr>
              <a:t>，将中断向量装入到中断向量表中。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04108" y="4533246"/>
            <a:ext cx="81092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20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80FF"/>
                </a:solidFill>
                <a:latin typeface="DejaVu Sans Mono" panose="020B0609030804020204" pitchFamily="49" charset="0"/>
              </a:rPr>
              <a:t>SEG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INTV		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取中断服务程序的段地址</a:t>
            </a:r>
            <a:r>
              <a:rPr lang="zh-CN" altLang="en-US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DS</a:t>
            </a:r>
            <a:r>
              <a:rPr lang="en-US" altLang="zh-CN" sz="20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			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中断服务程序的段地址送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DS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20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80FF"/>
                </a:solidFill>
                <a:latin typeface="DejaVu Sans Mono" panose="020B0609030804020204" pitchFamily="49" charset="0"/>
              </a:rPr>
              <a:t>OFFSET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INTV	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中断服务程序的偏移地址送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AL</a:t>
            </a:r>
            <a:r>
              <a:rPr lang="en-US" altLang="zh-CN" sz="20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FF8000"/>
                </a:solidFill>
                <a:latin typeface="DejaVu Sans Mono" panose="020B0609030804020204" pitchFamily="49" charset="0"/>
              </a:rPr>
              <a:t>40H			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中断类型号送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AL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AH</a:t>
            </a:r>
            <a:r>
              <a:rPr lang="en-US" altLang="zh-CN" sz="20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FF8000"/>
                </a:solidFill>
                <a:latin typeface="DejaVu Sans Mono" panose="020B0609030804020204" pitchFamily="49" charset="0"/>
              </a:rPr>
              <a:t>25H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FF8000"/>
                </a:solidFill>
                <a:latin typeface="DejaVu Sans Mono" panose="020B0609030804020204" pitchFamily="49" charset="0"/>
              </a:rPr>
              <a:t>21H			</a:t>
            </a:r>
            <a:r>
              <a:rPr lang="en-US" altLang="zh-CN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2000" dirty="0">
                <a:solidFill>
                  <a:srgbClr val="008000"/>
                </a:solidFill>
                <a:latin typeface="DejaVu Sans Mono" panose="020B0609030804020204" pitchFamily="49" charset="0"/>
              </a:rPr>
              <a:t>装入中断向量</a:t>
            </a:r>
            <a:endParaRPr lang="zh-CN" alt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0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 </a:t>
            </a:r>
            <a:r>
              <a:rPr lang="zh-CN" altLang="en-US" dirty="0">
                <a:latin typeface="+mj-ea"/>
              </a:rPr>
              <a:t>中断概述</a:t>
            </a:r>
          </a:p>
        </p:txBody>
      </p:sp>
      <p:sp>
        <p:nvSpPr>
          <p:cNvPr id="11" name="矩形 10"/>
          <p:cNvSpPr/>
          <p:nvPr/>
        </p:nvSpPr>
        <p:spPr>
          <a:xfrm>
            <a:off x="383472" y="1156719"/>
            <a:ext cx="77930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当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正常运行程序时，由于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内部事件或外设请求，引起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中断正在运行的程序，转去执行中断服务程序，中断服务程序执行完毕，再返回被中断的程序，这一过程称为中断。</a:t>
            </a:r>
          </a:p>
        </p:txBody>
      </p:sp>
    </p:spTree>
    <p:extLst>
      <p:ext uri="{BB962C8B-B14F-4D97-AF65-F5344CB8AC3E}">
        <p14:creationId xmlns:p14="http://schemas.microsoft.com/office/powerpoint/2010/main" val="2289463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7.3.1 </a:t>
            </a:r>
            <a:r>
              <a:rPr lang="zh-CN" altLang="en-US" dirty="0">
                <a:latin typeface="+mj-ea"/>
              </a:rPr>
              <a:t>中断向量的存入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5"/>
            <a:ext cx="8090186" cy="31364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）串指令装入</a:t>
            </a:r>
            <a:endParaRPr lang="en-US" altLang="zh-CN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串指令</a:t>
            </a:r>
            <a:r>
              <a:rPr lang="en-US" altLang="zh-CN" sz="2000" dirty="0">
                <a:solidFill>
                  <a:schemeClr val="tx1"/>
                </a:solidFill>
              </a:rPr>
              <a:t>STOSW</a:t>
            </a:r>
            <a:r>
              <a:rPr lang="zh-CN" altLang="en-US" sz="2000" dirty="0">
                <a:solidFill>
                  <a:schemeClr val="tx1"/>
                </a:solidFill>
              </a:rPr>
              <a:t>可以将</a:t>
            </a:r>
            <a:r>
              <a:rPr lang="en-US" altLang="zh-CN" sz="2000" dirty="0">
                <a:solidFill>
                  <a:schemeClr val="tx1"/>
                </a:solidFill>
              </a:rPr>
              <a:t>AX</a:t>
            </a:r>
            <a:r>
              <a:rPr lang="zh-CN" altLang="en-US" sz="2000" dirty="0">
                <a:solidFill>
                  <a:schemeClr val="tx1"/>
                </a:solidFill>
              </a:rPr>
              <a:t>内容写入到</a:t>
            </a:r>
            <a:r>
              <a:rPr lang="en-US" altLang="zh-CN" sz="2000" dirty="0">
                <a:solidFill>
                  <a:schemeClr val="tx1"/>
                </a:solidFill>
              </a:rPr>
              <a:t>ES:DI</a:t>
            </a:r>
            <a:r>
              <a:rPr lang="zh-CN" altLang="en-US" sz="2000" dirty="0">
                <a:solidFill>
                  <a:schemeClr val="tx1"/>
                </a:solidFill>
              </a:rPr>
              <a:t>指向的单元。将</a:t>
            </a:r>
            <a:r>
              <a:rPr lang="en-US" altLang="zh-CN" sz="2000" dirty="0">
                <a:solidFill>
                  <a:schemeClr val="tx1"/>
                </a:solidFill>
              </a:rPr>
              <a:t>ES</a:t>
            </a:r>
            <a:r>
              <a:rPr lang="zh-CN" altLang="en-US" sz="2000" dirty="0">
                <a:solidFill>
                  <a:schemeClr val="tx1"/>
                </a:solidFill>
              </a:rPr>
              <a:t>设置为</a:t>
            </a:r>
            <a:r>
              <a:rPr lang="en-US" altLang="zh-CN" sz="2000" dirty="0">
                <a:solidFill>
                  <a:schemeClr val="tx1"/>
                </a:solidFill>
              </a:rPr>
              <a:t>0000H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DI</a:t>
            </a:r>
            <a:r>
              <a:rPr lang="zh-CN" altLang="en-US" sz="2000" dirty="0">
                <a:solidFill>
                  <a:schemeClr val="tx1"/>
                </a:solidFill>
              </a:rPr>
              <a:t>设置为</a:t>
            </a:r>
            <a:r>
              <a:rPr lang="en-US" altLang="zh-CN" sz="2000" dirty="0">
                <a:solidFill>
                  <a:schemeClr val="tx1"/>
                </a:solidFill>
              </a:rPr>
              <a:t>n×4</a:t>
            </a:r>
            <a:r>
              <a:rPr lang="zh-CN" altLang="en-US" sz="2000" dirty="0">
                <a:solidFill>
                  <a:schemeClr val="tx1"/>
                </a:solidFill>
              </a:rPr>
              <a:t>，则执行两次</a:t>
            </a:r>
            <a:r>
              <a:rPr lang="en-US" altLang="zh-CN" sz="2000" dirty="0">
                <a:solidFill>
                  <a:schemeClr val="tx1"/>
                </a:solidFill>
              </a:rPr>
              <a:t>STOSW</a:t>
            </a:r>
            <a:r>
              <a:rPr lang="zh-CN" altLang="en-US" sz="2000" dirty="0">
                <a:solidFill>
                  <a:schemeClr val="tx1"/>
                </a:solidFill>
              </a:rPr>
              <a:t>可以将中断服务程序的偏移地址和段地址装入中断向量表。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例</a:t>
            </a:r>
            <a:r>
              <a:rPr lang="en-US" altLang="zh-CN" sz="2000" b="1" dirty="0">
                <a:solidFill>
                  <a:schemeClr val="tx1"/>
                </a:solidFill>
              </a:rPr>
              <a:t>7.3 </a:t>
            </a:r>
            <a:r>
              <a:rPr lang="zh-CN" altLang="en-US" sz="2000" dirty="0">
                <a:solidFill>
                  <a:schemeClr val="tx1"/>
                </a:solidFill>
              </a:rPr>
              <a:t>中断号为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，中断服务程序名为</a:t>
            </a:r>
            <a:r>
              <a:rPr lang="en-US" altLang="zh-CN" sz="2000" dirty="0">
                <a:solidFill>
                  <a:schemeClr val="tx1"/>
                </a:solidFill>
              </a:rPr>
              <a:t>INSER</a:t>
            </a:r>
            <a:r>
              <a:rPr lang="zh-CN" altLang="en-US" sz="2000" dirty="0">
                <a:solidFill>
                  <a:schemeClr val="tx1"/>
                </a:solidFill>
              </a:rPr>
              <a:t>，将中断向量装入到中断向量表中。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04109" y="4300199"/>
            <a:ext cx="83067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XOR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ES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DI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n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*</a:t>
            </a:r>
            <a:r>
              <a:rPr lang="en-US" altLang="zh-CN" dirty="0">
                <a:solidFill>
                  <a:srgbClr val="FF8000"/>
                </a:solidFill>
                <a:latin typeface="DejaVu Sans Mono" panose="020B0609030804020204" pitchFamily="49" charset="0"/>
              </a:rPr>
              <a:t>4			</a:t>
            </a:r>
            <a:r>
              <a:rPr lang="en-US" altLang="zh-CN" dirty="0">
                <a:solidFill>
                  <a:srgbClr val="008000"/>
                </a:solidFill>
                <a:latin typeface="DejaVu Sans Mono" panose="020B0609030804020204" pitchFamily="49" charset="0"/>
              </a:rPr>
              <a:t>;DI</a:t>
            </a:r>
            <a:r>
              <a:rPr lang="zh-CN" altLang="en-US" dirty="0">
                <a:solidFill>
                  <a:srgbClr val="008000"/>
                </a:solidFill>
                <a:latin typeface="DejaVu Sans Mono" panose="020B0609030804020204" pitchFamily="49" charset="0"/>
              </a:rPr>
              <a:t>中为</a:t>
            </a:r>
            <a:r>
              <a:rPr lang="en-US" altLang="zh-CN" dirty="0">
                <a:solidFill>
                  <a:srgbClr val="008000"/>
                </a:solidFill>
                <a:latin typeface="DejaVu Sans Mono" panose="020B0609030804020204" pitchFamily="49" charset="0"/>
              </a:rPr>
              <a:t>n</a:t>
            </a:r>
            <a:r>
              <a:rPr lang="zh-CN" altLang="en-US" dirty="0">
                <a:solidFill>
                  <a:srgbClr val="008000"/>
                </a:solidFill>
                <a:latin typeface="DejaVu Sans Mono" panose="020B0609030804020204" pitchFamily="49" charset="0"/>
              </a:rPr>
              <a:t>号中断对应的中断向量的偏移地址</a:t>
            </a:r>
            <a:r>
              <a:rPr lang="zh-CN" altLang="en-US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dirty="0">
                <a:solidFill>
                  <a:srgbClr val="0080FF"/>
                </a:solidFill>
                <a:latin typeface="DejaVu Sans Mono" panose="020B0609030804020204" pitchFamily="49" charset="0"/>
              </a:rPr>
              <a:t>OFFSET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INSER 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CLD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STOSW				</a:t>
            </a:r>
            <a:r>
              <a:rPr lang="en-US" altLang="zh-CN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DejaVu Sans Mono" panose="020B0609030804020204" pitchFamily="49" charset="0"/>
              </a:rPr>
              <a:t>装入中断服务程序的偏移地址</a:t>
            </a:r>
            <a:r>
              <a:rPr lang="zh-CN" altLang="en-US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dirty="0">
                <a:solidFill>
                  <a:srgbClr val="0080FF"/>
                </a:solidFill>
                <a:latin typeface="DejaVu Sans Mono" panose="020B0609030804020204" pitchFamily="49" charset="0"/>
              </a:rPr>
              <a:t>SEG</a:t>
            </a:r>
            <a:r>
              <a:rPr lang="en-US" altLang="zh-CN" dirty="0">
                <a:solidFill>
                  <a:srgbClr val="000000"/>
                </a:solidFill>
                <a:latin typeface="DejaVu Sans Mono" panose="020B0609030804020204" pitchFamily="49" charset="0"/>
              </a:rPr>
              <a:t> INSER 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STOSW				</a:t>
            </a:r>
            <a:r>
              <a:rPr lang="en-US" altLang="zh-CN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DejaVu Sans Mono" panose="020B0609030804020204" pitchFamily="49" charset="0"/>
              </a:rPr>
              <a:t>装入中断服务程序的段地址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692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7.4 8086/8088 CPU</a:t>
            </a:r>
            <a:r>
              <a:rPr lang="zh-CN" altLang="en-US" dirty="0">
                <a:latin typeface="+mj-ea"/>
              </a:rPr>
              <a:t>中断服务子程序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中断响应过程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内部中断响应过程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外部中断响应过程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中断服务子程序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1529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7.4.1 </a:t>
            </a:r>
            <a:r>
              <a:rPr lang="zh-CN" altLang="en-US" dirty="0">
                <a:latin typeface="+mj-ea"/>
              </a:rPr>
              <a:t>中断响应过程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8" y="1052736"/>
            <a:ext cx="8543041" cy="56481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）内部中断响应过程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en-US" altLang="zh-CN" sz="1800" dirty="0">
                <a:solidFill>
                  <a:schemeClr val="tx1"/>
                </a:solidFill>
              </a:rPr>
              <a:t>FR</a:t>
            </a:r>
            <a:r>
              <a:rPr lang="zh-CN" altLang="en-US" sz="1800" dirty="0">
                <a:solidFill>
                  <a:schemeClr val="tx1"/>
                </a:solidFill>
              </a:rPr>
              <a:t>入栈，以保护各标志位；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/>
                </a:solidFill>
              </a:rPr>
              <a:t>保护断点，将断点处的</a:t>
            </a:r>
            <a:r>
              <a:rPr lang="en-US" altLang="zh-CN" sz="1800" dirty="0">
                <a:solidFill>
                  <a:schemeClr val="tx1"/>
                </a:solidFill>
              </a:rPr>
              <a:t>CS</a:t>
            </a:r>
            <a:r>
              <a:rPr lang="zh-CN" altLang="en-US" sz="1800" dirty="0">
                <a:solidFill>
                  <a:schemeClr val="tx1"/>
                </a:solidFill>
              </a:rPr>
              <a:t>和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值入栈；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/>
                </a:solidFill>
              </a:rPr>
              <a:t>将</a:t>
            </a:r>
            <a:r>
              <a:rPr lang="en-US" altLang="zh-CN" sz="1800" dirty="0">
                <a:solidFill>
                  <a:schemeClr val="tx1"/>
                </a:solidFill>
              </a:rPr>
              <a:t>IF</a:t>
            </a:r>
            <a:r>
              <a:rPr lang="zh-CN" altLang="en-US" sz="1800" dirty="0">
                <a:solidFill>
                  <a:schemeClr val="tx1"/>
                </a:solidFill>
              </a:rPr>
              <a:t>和</a:t>
            </a:r>
            <a:r>
              <a:rPr lang="en-US" altLang="zh-CN" sz="1800" dirty="0">
                <a:solidFill>
                  <a:schemeClr val="tx1"/>
                </a:solidFill>
              </a:rPr>
              <a:t>TF</a:t>
            </a:r>
            <a:r>
              <a:rPr lang="zh-CN" altLang="en-US" sz="1800" dirty="0">
                <a:solidFill>
                  <a:schemeClr val="tx1"/>
                </a:solidFill>
              </a:rPr>
              <a:t>清零，即禁止单步中断和可屏蔽中断；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/>
                </a:solidFill>
              </a:rPr>
              <a:t>中断类型号</a:t>
            </a:r>
            <a:r>
              <a:rPr lang="en-US" altLang="zh-CN" sz="1800" dirty="0">
                <a:solidFill>
                  <a:schemeClr val="tx1"/>
                </a:solidFill>
              </a:rPr>
              <a:t>×4</a:t>
            </a:r>
            <a:r>
              <a:rPr lang="zh-CN" altLang="en-US" sz="1800" dirty="0">
                <a:solidFill>
                  <a:schemeClr val="tx1"/>
                </a:solidFill>
              </a:rPr>
              <a:t>，得到中断向量地址，进而取得中断服务程序入口地址，并将该地址装入</a:t>
            </a:r>
            <a:r>
              <a:rPr lang="en-US" altLang="zh-CN" sz="1800" dirty="0">
                <a:solidFill>
                  <a:schemeClr val="tx1"/>
                </a:solidFill>
              </a:rPr>
              <a:t>CS</a:t>
            </a:r>
            <a:r>
              <a:rPr lang="zh-CN" altLang="en-US" sz="1800" dirty="0">
                <a:solidFill>
                  <a:schemeClr val="tx1"/>
                </a:solidFill>
              </a:rPr>
              <a:t>和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，转去执行中断服务程序；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1800" dirty="0">
                <a:solidFill>
                  <a:schemeClr val="tx1"/>
                </a:solidFill>
              </a:rPr>
              <a:t>执行</a:t>
            </a:r>
            <a:r>
              <a:rPr lang="en-US" altLang="zh-CN" sz="1800" dirty="0">
                <a:solidFill>
                  <a:schemeClr val="tx1"/>
                </a:solidFill>
              </a:rPr>
              <a:t>IRET</a:t>
            </a:r>
            <a:r>
              <a:rPr lang="zh-CN" altLang="en-US" sz="1800" dirty="0">
                <a:solidFill>
                  <a:schemeClr val="tx1"/>
                </a:solidFill>
              </a:rPr>
              <a:t>，恢复断点处</a:t>
            </a:r>
            <a:r>
              <a:rPr lang="en-US" altLang="zh-CN" sz="1800" dirty="0">
                <a:solidFill>
                  <a:schemeClr val="tx1"/>
                </a:solidFill>
              </a:rPr>
              <a:t>CS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及</a:t>
            </a:r>
            <a:r>
              <a:rPr lang="en-US" altLang="zh-CN" sz="1800" dirty="0">
                <a:solidFill>
                  <a:schemeClr val="tx1"/>
                </a:solidFill>
              </a:rPr>
              <a:t>FR</a:t>
            </a:r>
            <a:r>
              <a:rPr lang="zh-CN" altLang="en-US" sz="1800" dirty="0">
                <a:solidFill>
                  <a:schemeClr val="tx1"/>
                </a:solidFill>
              </a:rPr>
              <a:t>的内容，继续执行原来程序。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973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7.4.1 </a:t>
            </a:r>
            <a:r>
              <a:rPr lang="zh-CN" altLang="en-US" dirty="0">
                <a:latin typeface="+mj-ea"/>
              </a:rPr>
              <a:t>中断响应过程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16877" cy="56481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）外部中断响应过程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不可屏蔽中断</a:t>
            </a:r>
            <a:r>
              <a:rPr lang="zh-CN" altLang="en-US" sz="2000" dirty="0">
                <a:solidFill>
                  <a:schemeClr val="tx1"/>
                </a:solidFill>
              </a:rPr>
              <a:t>：其中断类型号为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，由系统自动形成，响应过程与内部中断一样。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可屏蔽中断</a:t>
            </a:r>
            <a:r>
              <a:rPr lang="zh-CN" altLang="en-US" sz="2000" dirty="0">
                <a:solidFill>
                  <a:schemeClr val="tx1"/>
                </a:solidFill>
              </a:rPr>
              <a:t>：需要在中断响应周期内获得中断类型号，获得中断类型号后，其后的处理过程与内部中断一样。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810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7.4.2 </a:t>
            </a:r>
            <a:r>
              <a:rPr lang="zh-CN" altLang="en-US" dirty="0">
                <a:latin typeface="+mj-ea"/>
              </a:rPr>
              <a:t>中断服务子程序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8" y="1052736"/>
            <a:ext cx="8543041" cy="56481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中断服务子程序功能各不相同，但它们具有相同的结构形式：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保护现场，将使用到的寄存器入栈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如果允许中断嵌套，利用</a:t>
            </a:r>
            <a:r>
              <a:rPr lang="en-US" altLang="zh-CN" sz="2000" dirty="0">
                <a:solidFill>
                  <a:schemeClr val="tx1"/>
                </a:solidFill>
              </a:rPr>
              <a:t>STI</a:t>
            </a:r>
            <a:r>
              <a:rPr lang="zh-CN" altLang="en-US" sz="2000" dirty="0">
                <a:solidFill>
                  <a:schemeClr val="tx1"/>
                </a:solidFill>
              </a:rPr>
              <a:t>使</a:t>
            </a:r>
            <a:r>
              <a:rPr lang="en-US" altLang="zh-CN" sz="2000" dirty="0">
                <a:solidFill>
                  <a:schemeClr val="tx1"/>
                </a:solidFill>
              </a:rPr>
              <a:t>IF=1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中断服务程序指令段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程序结束时，利用</a:t>
            </a:r>
            <a:r>
              <a:rPr lang="en-US" altLang="zh-CN" sz="2000" dirty="0">
                <a:solidFill>
                  <a:schemeClr val="tx1"/>
                </a:solidFill>
              </a:rPr>
              <a:t>CLI</a:t>
            </a:r>
            <a:r>
              <a:rPr lang="zh-CN" altLang="en-US" sz="2000" dirty="0">
                <a:solidFill>
                  <a:schemeClr val="tx1"/>
                </a:solidFill>
              </a:rPr>
              <a:t>使</a:t>
            </a:r>
            <a:r>
              <a:rPr lang="en-US" altLang="zh-CN" sz="2000" dirty="0">
                <a:solidFill>
                  <a:schemeClr val="tx1"/>
                </a:solidFill>
              </a:rPr>
              <a:t>IF=0</a:t>
            </a:r>
            <a:r>
              <a:rPr lang="zh-CN" altLang="en-US" sz="2000" dirty="0">
                <a:solidFill>
                  <a:schemeClr val="tx1"/>
                </a:solidFill>
              </a:rPr>
              <a:t>，以防高级别中断打断本中断的正常结束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恢复现场，用</a:t>
            </a:r>
            <a:r>
              <a:rPr lang="en-US" altLang="zh-CN" sz="2000" dirty="0">
                <a:solidFill>
                  <a:schemeClr val="tx1"/>
                </a:solidFill>
              </a:rPr>
              <a:t>POP</a:t>
            </a:r>
            <a:r>
              <a:rPr lang="zh-CN" altLang="en-US" sz="2000" dirty="0">
                <a:solidFill>
                  <a:schemeClr val="tx1"/>
                </a:solidFill>
              </a:rPr>
              <a:t>指令将被保护的寄存器恢复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对于可屏蔽硬件中断，给中断接口电路发送中断结束指令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最后利用 </a:t>
            </a:r>
            <a:r>
              <a:rPr lang="en-US" altLang="zh-CN" sz="2000" dirty="0">
                <a:solidFill>
                  <a:schemeClr val="tx1"/>
                </a:solidFill>
              </a:rPr>
              <a:t>IRET </a:t>
            </a:r>
            <a:r>
              <a:rPr lang="zh-CN" altLang="en-US" sz="2000" dirty="0">
                <a:solidFill>
                  <a:schemeClr val="tx1"/>
                </a:solidFill>
              </a:rPr>
              <a:t>指令进行中断返回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80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93038" cy="623887"/>
          </a:xfrm>
        </p:spPr>
        <p:txBody>
          <a:bodyPr/>
          <a:lstStyle/>
          <a:p>
            <a:r>
              <a:rPr lang="zh-CN" altLang="en-US" sz="2200" dirty="0">
                <a:solidFill>
                  <a:schemeClr val="tx1"/>
                </a:solidFill>
              </a:rPr>
              <a:t>例</a:t>
            </a:r>
            <a:r>
              <a:rPr lang="en-US" altLang="zh-CN" sz="2200" dirty="0">
                <a:solidFill>
                  <a:schemeClr val="tx1"/>
                </a:solidFill>
              </a:rPr>
              <a:t>7.4 </a:t>
            </a:r>
            <a:r>
              <a:rPr lang="zh-CN" altLang="en-US" sz="2200" b="0" dirty="0">
                <a:solidFill>
                  <a:schemeClr val="tx1"/>
                </a:solidFill>
              </a:rPr>
              <a:t>中断号为</a:t>
            </a:r>
            <a:r>
              <a:rPr lang="en-US" altLang="zh-CN" sz="2200" b="0" dirty="0">
                <a:solidFill>
                  <a:schemeClr val="tx1"/>
                </a:solidFill>
              </a:rPr>
              <a:t>n</a:t>
            </a:r>
            <a:r>
              <a:rPr lang="zh-CN" altLang="en-US" sz="2200" b="0" dirty="0">
                <a:solidFill>
                  <a:schemeClr val="tx1"/>
                </a:solidFill>
              </a:rPr>
              <a:t>，名为</a:t>
            </a:r>
            <a:r>
              <a:rPr lang="en-US" altLang="zh-CN" sz="2200" b="0" dirty="0">
                <a:solidFill>
                  <a:schemeClr val="tx1"/>
                </a:solidFill>
              </a:rPr>
              <a:t>INTV</a:t>
            </a:r>
            <a:r>
              <a:rPr lang="zh-CN" altLang="en-US" sz="2200" b="0" dirty="0">
                <a:solidFill>
                  <a:schemeClr val="tx1"/>
                </a:solidFill>
              </a:rPr>
              <a:t>的可屏蔽中断服务程序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9270" y="699195"/>
            <a:ext cx="7334498" cy="60016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CODE 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SEGMENT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代码段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ASSUME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CS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: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CODE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DS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: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DATA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SS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: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STACK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START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: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DATA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DS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AL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n 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中断向量开始装入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SEG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INTV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DS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DX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OFFSET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INTV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AH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25H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INT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21H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... 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主程序体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AH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4CH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INT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21H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INTV	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PROC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FAR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中断服务程序开始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STI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开中断，允许中断嵌套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PUSH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保护现场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...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中断服务程序主体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POP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AX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恢复现场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MOV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AL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20H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发送中断结束指令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OUT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FF8000"/>
                </a:solidFill>
                <a:latin typeface="DejaVu Sans Mono" panose="020B0609030804020204" pitchFamily="49" charset="0"/>
              </a:rPr>
              <a:t>40H</a:t>
            </a:r>
            <a:r>
              <a:rPr lang="en-US" altLang="zh-CN" sz="1600" b="1" dirty="0">
                <a:solidFill>
                  <a:srgbClr val="000080"/>
                </a:solidFill>
                <a:latin typeface="DejaVu Sans Mon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r>
              <a:rPr lang="en-US" altLang="zh-CN" sz="1600" b="1" dirty="0">
                <a:solidFill>
                  <a:srgbClr val="8080FF"/>
                </a:solidFill>
                <a:latin typeface="DejaVu Sans Mono" panose="020B0609030804020204" pitchFamily="49" charset="0"/>
              </a:rPr>
              <a:t>AL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</a:p>
          <a:p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</a:rPr>
              <a:t>	IRET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中断返回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INTV	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ENDP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中断服务程序结束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CODE	</a:t>
            </a:r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ENDS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	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;</a:t>
            </a:r>
            <a:r>
              <a:rPr lang="zh-CN" altLang="en-US" sz="1600" dirty="0">
                <a:solidFill>
                  <a:srgbClr val="008000"/>
                </a:solidFill>
                <a:latin typeface="DejaVu Sans Mono" panose="020B0609030804020204" pitchFamily="49" charset="0"/>
              </a:rPr>
              <a:t>主程序结束</a:t>
            </a:r>
            <a:r>
              <a:rPr lang="zh-CN" altLang="en-US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80FF"/>
                </a:solidFill>
                <a:latin typeface="DejaVu Sans Mono" panose="020B0609030804020204" pitchFamily="49" charset="0"/>
              </a:rPr>
              <a:t>	END</a:t>
            </a:r>
            <a:r>
              <a:rPr lang="en-US" altLang="zh-CN" sz="1600" dirty="0">
                <a:solidFill>
                  <a:srgbClr val="000000"/>
                </a:solidFill>
                <a:latin typeface="DejaVu Sans Mono" panose="020B0609030804020204" pitchFamily="49" charset="0"/>
              </a:rPr>
              <a:t> START</a:t>
            </a:r>
            <a:endParaRPr lang="en-US" altLang="zh-CN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51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75091" y="0"/>
            <a:ext cx="8542337" cy="56483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b="1" dirty="0">
                <a:solidFill>
                  <a:schemeClr val="tx1"/>
                </a:solidFill>
              </a:rPr>
              <a:t>例</a:t>
            </a:r>
            <a:r>
              <a:rPr lang="en-US" altLang="zh-CN" sz="2200" b="1" dirty="0">
                <a:solidFill>
                  <a:schemeClr val="tx1"/>
                </a:solidFill>
              </a:rPr>
              <a:t>7.4 </a:t>
            </a:r>
            <a:r>
              <a:rPr lang="zh-CN" altLang="en-US" sz="2200" dirty="0">
                <a:solidFill>
                  <a:schemeClr val="tx1"/>
                </a:solidFill>
              </a:rPr>
              <a:t>中断号为</a:t>
            </a:r>
            <a:r>
              <a:rPr lang="en-US" altLang="zh-CN" sz="2200" dirty="0">
                <a:solidFill>
                  <a:schemeClr val="tx1"/>
                </a:solidFill>
              </a:rPr>
              <a:t>n</a:t>
            </a:r>
            <a:r>
              <a:rPr lang="zh-CN" altLang="en-US" sz="2200" dirty="0">
                <a:solidFill>
                  <a:schemeClr val="tx1"/>
                </a:solidFill>
              </a:rPr>
              <a:t>，名为</a:t>
            </a:r>
            <a:r>
              <a:rPr lang="en-US" altLang="zh-CN" sz="2200" dirty="0">
                <a:solidFill>
                  <a:schemeClr val="tx1"/>
                </a:solidFill>
              </a:rPr>
              <a:t>INTV</a:t>
            </a:r>
            <a:r>
              <a:rPr lang="zh-CN" altLang="en-US" sz="2200" dirty="0">
                <a:solidFill>
                  <a:schemeClr val="tx1"/>
                </a:solidFill>
              </a:rPr>
              <a:t>的可屏蔽中断服务程序</a:t>
            </a:r>
            <a:endParaRPr lang="en-US" altLang="zh-CN" sz="22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99" y="713456"/>
            <a:ext cx="7152957" cy="59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9793"/>
      </p:ext>
    </p:extLst>
  </p:cSld>
  <p:clrMapOvr>
    <a:masterClrMapping/>
  </p:clrMapOvr>
  <p:transition spd="slow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功能和引脚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内部结构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8259A</a:t>
            </a:r>
            <a:r>
              <a:rPr lang="zh-CN" altLang="en-US" sz="2400" dirty="0"/>
              <a:t>的中断管理方式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8259A</a:t>
            </a:r>
            <a:r>
              <a:rPr lang="zh-CN" altLang="en-US" sz="2400" dirty="0"/>
              <a:t>的编程方法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8259A</a:t>
            </a:r>
            <a:r>
              <a:rPr lang="zh-CN" altLang="en-US" sz="2400" dirty="0"/>
              <a:t>的中断级联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434832"/>
      </p:ext>
    </p:extLst>
  </p:cSld>
  <p:clrMapOvr>
    <a:masterClrMapping/>
  </p:clrMapOvr>
  <p:transition spd="slow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649" r="7927" b="13585"/>
          <a:stretch/>
        </p:blipFill>
        <p:spPr bwMode="auto">
          <a:xfrm>
            <a:off x="383473" y="974267"/>
            <a:ext cx="8255201" cy="505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894763"/>
      </p:ext>
    </p:extLst>
  </p:cSld>
  <p:clrMapOvr>
    <a:masterClrMapping/>
  </p:clrMapOvr>
  <p:transition spd="slow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488" r="7927" b="13585"/>
          <a:stretch/>
        </p:blipFill>
        <p:spPr bwMode="auto">
          <a:xfrm>
            <a:off x="383473" y="993454"/>
            <a:ext cx="8423643" cy="525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402331"/>
      </p:ext>
    </p:extLst>
  </p:cSld>
  <p:clrMapOvr>
    <a:masterClrMapping/>
  </p:clrMapOvr>
  <p:transition spd="slow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7.1.1 </a:t>
            </a:r>
            <a:r>
              <a:rPr lang="zh-CN" altLang="en-US" dirty="0">
                <a:latin typeface="+mj-ea"/>
              </a:rPr>
              <a:t>中断概念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83473" y="2394301"/>
            <a:ext cx="1830338" cy="2123658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latin typeface="+mn-ea"/>
              </a:rPr>
              <a:t>中断源</a:t>
            </a:r>
            <a:endParaRPr lang="en-US" altLang="zh-CN" sz="2200" b="1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中断优先级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中断嵌套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中断类型号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" name="矩形标注 4"/>
          <p:cNvSpPr/>
          <p:nvPr/>
        </p:nvSpPr>
        <p:spPr bwMode="auto">
          <a:xfrm>
            <a:off x="3664668" y="1696453"/>
            <a:ext cx="4596063" cy="3839044"/>
          </a:xfrm>
          <a:prstGeom prst="wedgeRectCallout">
            <a:avLst>
              <a:gd name="adj1" fmla="val -94655"/>
              <a:gd name="adj2" fmla="val -22759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能够引起程序中断的事件</a:t>
            </a: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指令中断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：中断发生时间已知，例如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21H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硬件中断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：中断发生时间未知，具体发生时刻与外部硬件电路有关。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29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83473" y="1022684"/>
            <a:ext cx="8446837" cy="522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493087"/>
      </p:ext>
    </p:extLst>
  </p:cSld>
  <p:clrMapOvr>
    <a:masterClrMapping/>
  </p:clrMapOvr>
  <p:transition spd="slow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874" r="7927" b="13585"/>
          <a:stretch/>
        </p:blipFill>
        <p:spPr bwMode="auto">
          <a:xfrm>
            <a:off x="383473" y="1072818"/>
            <a:ext cx="8342459" cy="517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214654"/>
      </p:ext>
    </p:extLst>
  </p:cSld>
  <p:clrMapOvr>
    <a:masterClrMapping/>
  </p:clrMapOvr>
  <p:transition spd="slow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874" r="7927" b="13585"/>
          <a:stretch/>
        </p:blipFill>
        <p:spPr bwMode="auto">
          <a:xfrm>
            <a:off x="383473" y="918762"/>
            <a:ext cx="8342459" cy="517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183011"/>
      </p:ext>
    </p:extLst>
  </p:cSld>
  <p:clrMapOvr>
    <a:masterClrMapping/>
  </p:clrMapOvr>
  <p:transition spd="slow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83473" y="925953"/>
            <a:ext cx="8342459" cy="515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422371"/>
      </p:ext>
    </p:extLst>
  </p:cSld>
  <p:clrMapOvr>
    <a:masterClrMapping/>
  </p:clrMapOvr>
  <p:transition spd="slow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488" r="7927" b="13585"/>
          <a:stretch/>
        </p:blipFill>
        <p:spPr bwMode="auto">
          <a:xfrm>
            <a:off x="383473" y="904379"/>
            <a:ext cx="8342459" cy="51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742394"/>
      </p:ext>
    </p:extLst>
  </p:cSld>
  <p:clrMapOvr>
    <a:masterClrMapping/>
  </p:clrMapOvr>
  <p:transition spd="slow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488" r="7927" b="13585"/>
          <a:stretch/>
        </p:blipFill>
        <p:spPr bwMode="auto">
          <a:xfrm>
            <a:off x="383473" y="911550"/>
            <a:ext cx="8319450" cy="51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30142"/>
      </p:ext>
    </p:extLst>
  </p:cSld>
  <p:clrMapOvr>
    <a:masterClrMapping/>
  </p:clrMapOvr>
  <p:transition spd="slow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83473" y="911550"/>
            <a:ext cx="8389064" cy="51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34896"/>
      </p:ext>
    </p:extLst>
  </p:cSld>
  <p:clrMapOvr>
    <a:masterClrMapping/>
  </p:clrMapOvr>
  <p:transition spd="slow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680" r="7927" b="13586"/>
          <a:stretch/>
        </p:blipFill>
        <p:spPr bwMode="auto">
          <a:xfrm>
            <a:off x="250078" y="915520"/>
            <a:ext cx="8697072" cy="532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737816"/>
      </p:ext>
    </p:extLst>
  </p:cSld>
  <p:clrMapOvr>
    <a:masterClrMapping/>
  </p:clrMapOvr>
  <p:transition spd="slow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338" r="7927" b="13585"/>
          <a:stretch/>
        </p:blipFill>
        <p:spPr bwMode="auto">
          <a:xfrm>
            <a:off x="293195" y="915520"/>
            <a:ext cx="8653955" cy="532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625399"/>
      </p:ext>
    </p:extLst>
  </p:cSld>
  <p:clrMapOvr>
    <a:masterClrMapping/>
  </p:clrMapOvr>
  <p:transition spd="slow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874" r="7927" b="13585"/>
          <a:stretch/>
        </p:blipFill>
        <p:spPr bwMode="auto">
          <a:xfrm>
            <a:off x="107592" y="993306"/>
            <a:ext cx="8839558" cy="547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825556"/>
      </p:ext>
    </p:extLst>
  </p:cSld>
  <p:clrMapOvr>
    <a:masterClrMapping/>
  </p:clrMapOvr>
  <p:transition spd="slow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7.1.1 </a:t>
            </a:r>
            <a:r>
              <a:rPr lang="zh-CN" altLang="en-US" dirty="0">
                <a:latin typeface="+mj-ea"/>
              </a:rPr>
              <a:t>中断概念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83473" y="2394301"/>
            <a:ext cx="1938622" cy="2123658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中断源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latin typeface="+mn-ea"/>
              </a:rPr>
              <a:t>中断优先级</a:t>
            </a:r>
            <a:endParaRPr lang="en-US" altLang="zh-CN" sz="2200" b="1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中断嵌套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中断类型号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" name="矩形标注 4"/>
          <p:cNvSpPr/>
          <p:nvPr/>
        </p:nvSpPr>
        <p:spPr bwMode="auto">
          <a:xfrm>
            <a:off x="3804713" y="1696453"/>
            <a:ext cx="5095859" cy="3839044"/>
          </a:xfrm>
          <a:prstGeom prst="wedgeRectCallout">
            <a:avLst>
              <a:gd name="adj1" fmla="val -82613"/>
              <a:gd name="adj2" fmla="val -10537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同时到来的多个中断源要进行排队，根据优先级高低顺序执行</a:t>
            </a: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软件查询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：电路简单，但需要利用程序来控制优先级的执行顺序，适用于简单小型微机系统；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硬件电路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：不需程序控制，而是利用硬件电路实现优先级排列，如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8259A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342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681" r="7927" b="13585"/>
          <a:stretch/>
        </p:blipFill>
        <p:spPr bwMode="auto">
          <a:xfrm>
            <a:off x="219680" y="926280"/>
            <a:ext cx="8727470" cy="542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824676"/>
      </p:ext>
    </p:extLst>
  </p:cSld>
  <p:clrMapOvr>
    <a:masterClrMapping/>
  </p:clrMapOvr>
  <p:transition spd="slow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740" r="7927" b="13585"/>
          <a:stretch/>
        </p:blipFill>
        <p:spPr bwMode="auto">
          <a:xfrm>
            <a:off x="354608" y="907463"/>
            <a:ext cx="8592542" cy="533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011674"/>
      </p:ext>
    </p:extLst>
  </p:cSld>
  <p:clrMapOvr>
    <a:masterClrMapping/>
  </p:clrMapOvr>
  <p:transition spd="slow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488" r="7927" b="13585"/>
          <a:stretch/>
        </p:blipFill>
        <p:spPr bwMode="auto">
          <a:xfrm>
            <a:off x="186623" y="874808"/>
            <a:ext cx="8760527" cy="546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981042"/>
      </p:ext>
    </p:extLst>
  </p:cSld>
  <p:clrMapOvr>
    <a:masterClrMapping/>
  </p:clrMapOvr>
  <p:transition spd="slow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231712" y="951284"/>
            <a:ext cx="8715438" cy="538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24698"/>
      </p:ext>
    </p:extLst>
  </p:cSld>
  <p:clrMapOvr>
    <a:masterClrMapping/>
  </p:clrMapOvr>
  <p:transition spd="slow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546" r="7927" b="13584"/>
          <a:stretch/>
        </p:blipFill>
        <p:spPr bwMode="auto">
          <a:xfrm>
            <a:off x="141228" y="957840"/>
            <a:ext cx="8805922" cy="540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738207"/>
      </p:ext>
    </p:extLst>
  </p:cSld>
  <p:clrMapOvr>
    <a:masterClrMapping/>
  </p:clrMapOvr>
  <p:transition spd="slow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681" r="7927" b="13585"/>
          <a:stretch/>
        </p:blipFill>
        <p:spPr bwMode="auto">
          <a:xfrm>
            <a:off x="383473" y="881658"/>
            <a:ext cx="8438712" cy="524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806138"/>
      </p:ext>
    </p:extLst>
  </p:cSld>
  <p:clrMapOvr>
    <a:masterClrMapping/>
  </p:clrMapOvr>
  <p:transition spd="slow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22807" r="7927" b="13585"/>
          <a:stretch>
            <a:fillRect/>
          </a:stretch>
        </p:blipFill>
        <p:spPr bwMode="auto">
          <a:xfrm>
            <a:off x="383473" y="1005846"/>
            <a:ext cx="8542337" cy="484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53851"/>
      </p:ext>
    </p:extLst>
  </p:cSld>
  <p:clrMapOvr>
    <a:masterClrMapping/>
  </p:clrMapOvr>
  <p:transition spd="slow"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85" r="7927" b="13585"/>
          <a:stretch/>
        </p:blipFill>
        <p:spPr bwMode="auto">
          <a:xfrm>
            <a:off x="199962" y="929691"/>
            <a:ext cx="8747188" cy="54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823037"/>
      </p:ext>
    </p:extLst>
  </p:cSld>
  <p:clrMapOvr>
    <a:masterClrMapping/>
  </p:clrMapOvr>
  <p:transition spd="slow"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681" r="7927" b="13585"/>
          <a:stretch/>
        </p:blipFill>
        <p:spPr bwMode="auto">
          <a:xfrm>
            <a:off x="383473" y="1058436"/>
            <a:ext cx="8342459" cy="518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118535"/>
      </p:ext>
    </p:extLst>
  </p:cSld>
  <p:clrMapOvr>
    <a:masterClrMapping/>
  </p:clrMapOvr>
  <p:transition spd="slow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509" r="7927" b="13584"/>
          <a:stretch/>
        </p:blipFill>
        <p:spPr bwMode="auto">
          <a:xfrm>
            <a:off x="383473" y="900492"/>
            <a:ext cx="8478837" cy="520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066948"/>
      </p:ext>
    </p:extLst>
  </p:cSld>
  <p:clrMapOvr>
    <a:masterClrMapping/>
  </p:clrMapOvr>
  <p:transition spd="slow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7.1.1 </a:t>
            </a:r>
            <a:r>
              <a:rPr lang="zh-CN" altLang="en-US" dirty="0">
                <a:latin typeface="+mj-ea"/>
              </a:rPr>
              <a:t>中断概念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83473" y="2394301"/>
            <a:ext cx="1938622" cy="2123658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中断源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中断优先级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latin typeface="+mn-ea"/>
              </a:rPr>
              <a:t>中断嵌套</a:t>
            </a:r>
            <a:endParaRPr lang="en-US" altLang="zh-CN" sz="2200" b="1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中断类型号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" name="矩形标注 4"/>
          <p:cNvSpPr/>
          <p:nvPr/>
        </p:nvSpPr>
        <p:spPr bwMode="auto">
          <a:xfrm>
            <a:off x="3664668" y="1696452"/>
            <a:ext cx="4596063" cy="4259179"/>
          </a:xfrm>
          <a:prstGeom prst="wedgeRectCallout">
            <a:avLst>
              <a:gd name="adj1" fmla="val -88634"/>
              <a:gd name="adj2" fmla="val -2773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高优先级的中断打断当前低优先级的中断服务程序的执行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61" y="2721779"/>
            <a:ext cx="3981676" cy="28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67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83473" y="990523"/>
            <a:ext cx="8498870" cy="5253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814447"/>
      </p:ext>
    </p:extLst>
  </p:cSld>
  <p:clrMapOvr>
    <a:masterClrMapping/>
  </p:clrMapOvr>
  <p:transition spd="slow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546" r="7927" b="13584"/>
          <a:stretch/>
        </p:blipFill>
        <p:spPr bwMode="auto">
          <a:xfrm>
            <a:off x="241436" y="899681"/>
            <a:ext cx="8705714" cy="534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826603"/>
      </p:ext>
    </p:extLst>
  </p:cSld>
  <p:clrMapOvr>
    <a:masterClrMapping/>
  </p:clrMapOvr>
  <p:transition spd="slow"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03902" y="901284"/>
            <a:ext cx="8643248" cy="534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741467"/>
      </p:ext>
    </p:extLst>
  </p:cSld>
  <p:clrMapOvr>
    <a:masterClrMapping/>
  </p:clrMapOvr>
  <p:transition spd="slow"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546" r="7927" b="13584"/>
          <a:stretch/>
        </p:blipFill>
        <p:spPr bwMode="auto">
          <a:xfrm>
            <a:off x="241436" y="994300"/>
            <a:ext cx="8705714" cy="534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812383"/>
      </p:ext>
    </p:extLst>
  </p:cSld>
  <p:clrMapOvr>
    <a:masterClrMapping/>
  </p:clrMapOvr>
  <p:transition spd="slow"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649" r="7927" b="13585"/>
          <a:stretch/>
        </p:blipFill>
        <p:spPr bwMode="auto">
          <a:xfrm>
            <a:off x="279838" y="931236"/>
            <a:ext cx="8667312" cy="531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29725"/>
      </p:ext>
    </p:extLst>
  </p:cSld>
  <p:clrMapOvr>
    <a:masterClrMapping/>
  </p:clrMapOvr>
  <p:transition spd="slow"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941" r="7927" b="13585"/>
          <a:stretch/>
        </p:blipFill>
        <p:spPr bwMode="auto">
          <a:xfrm>
            <a:off x="287973" y="1032746"/>
            <a:ext cx="8567927" cy="530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44049"/>
      </p:ext>
    </p:extLst>
  </p:cSld>
  <p:clrMapOvr>
    <a:masterClrMapping/>
  </p:clrMapOvr>
  <p:transition spd="slow"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7927" b="13585"/>
          <a:stretch/>
        </p:blipFill>
        <p:spPr bwMode="auto">
          <a:xfrm>
            <a:off x="383473" y="1087200"/>
            <a:ext cx="8342459" cy="515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951119"/>
      </p:ext>
    </p:extLst>
  </p:cSld>
  <p:clrMapOvr>
    <a:masterClrMapping/>
  </p:clrMapOvr>
  <p:transition spd="slow"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801541" y="1052513"/>
            <a:ext cx="6978944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60186" y="2038602"/>
            <a:ext cx="2808288" cy="3587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94655"/>
      </p:ext>
    </p:extLst>
  </p:cSld>
  <p:clrMapOvr>
    <a:masterClrMapping/>
  </p:clrMapOvr>
  <p:transition spd="slow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455" r="7927" b="13585"/>
          <a:stretch/>
        </p:blipFill>
        <p:spPr bwMode="auto">
          <a:xfrm>
            <a:off x="383473" y="1005037"/>
            <a:ext cx="8522933" cy="523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7063"/>
      </p:ext>
    </p:extLst>
  </p:cSld>
  <p:clrMapOvr>
    <a:masterClrMapping/>
  </p:clrMapOvr>
  <p:transition spd="slow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448" r="7927" b="13585"/>
          <a:stretch/>
        </p:blipFill>
        <p:spPr bwMode="auto">
          <a:xfrm>
            <a:off x="186621" y="1009014"/>
            <a:ext cx="8760529" cy="546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505148"/>
      </p:ext>
    </p:extLst>
  </p:cSld>
  <p:clrMapOvr>
    <a:masterClrMapping/>
  </p:clrMapOvr>
  <p:transition spd="slow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7.1.1 </a:t>
            </a:r>
            <a:r>
              <a:rPr lang="zh-CN" altLang="en-US" dirty="0">
                <a:latin typeface="+mj-ea"/>
              </a:rPr>
              <a:t>中断概念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83473" y="2394301"/>
            <a:ext cx="1938622" cy="2123658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中断源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中断优先级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latin typeface="+mn-ea"/>
              </a:rPr>
              <a:t>中断嵌套</a:t>
            </a:r>
            <a:endParaRPr lang="en-US" altLang="zh-CN" sz="2200" dirty="0">
              <a:latin typeface="+mn-ea"/>
            </a:endParaRPr>
          </a:p>
          <a:p>
            <a:pPr marL="0" lvl="1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b="1" dirty="0">
                <a:latin typeface="+mn-ea"/>
              </a:rPr>
              <a:t>中断类型号</a:t>
            </a:r>
            <a:endParaRPr lang="en-US" altLang="zh-CN" sz="2200" b="1" dirty="0">
              <a:latin typeface="+mn-ea"/>
            </a:endParaRPr>
          </a:p>
        </p:txBody>
      </p:sp>
      <p:sp>
        <p:nvSpPr>
          <p:cNvPr id="5" name="矩形标注 4"/>
          <p:cNvSpPr/>
          <p:nvPr/>
        </p:nvSpPr>
        <p:spPr bwMode="auto">
          <a:xfrm>
            <a:off x="3749729" y="2465119"/>
            <a:ext cx="5032765" cy="2078105"/>
          </a:xfrm>
          <a:prstGeom prst="wedgeRectCallout">
            <a:avLst>
              <a:gd name="adj1" fmla="val -81557"/>
              <a:gd name="adj2" fmla="val 35033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中断源唯一编号，对应其中断服务子程序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响应中断时，必须先获得中断类型号，才能找到对应的中断服务子程序</a:t>
            </a:r>
            <a:endParaRPr kumimoji="1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302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068" r="8659" b="13585"/>
          <a:stretch/>
        </p:blipFill>
        <p:spPr bwMode="auto">
          <a:xfrm>
            <a:off x="250035" y="940486"/>
            <a:ext cx="8697115" cy="542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572086"/>
      </p:ext>
    </p:extLst>
  </p:cSld>
  <p:clrMapOvr>
    <a:masterClrMapping/>
  </p:clrMapOvr>
  <p:transition spd="slow"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539" r="7927" b="13584"/>
          <a:stretch/>
        </p:blipFill>
        <p:spPr bwMode="auto">
          <a:xfrm>
            <a:off x="166280" y="906943"/>
            <a:ext cx="8780870" cy="546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69453"/>
      </p:ext>
    </p:extLst>
  </p:cSld>
  <p:clrMapOvr>
    <a:masterClrMapping/>
  </p:clrMapOvr>
  <p:transition spd="slow"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6874" r="7927" b="13585"/>
          <a:stretch/>
        </p:blipFill>
        <p:spPr bwMode="auto">
          <a:xfrm>
            <a:off x="159523" y="904039"/>
            <a:ext cx="8787627" cy="544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57908"/>
      </p:ext>
    </p:extLst>
  </p:cSld>
  <p:clrMapOvr>
    <a:masterClrMapping/>
  </p:clrMapOvr>
  <p:transition spd="slow"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7344" r="7927" b="13585"/>
          <a:stretch/>
        </p:blipFill>
        <p:spPr bwMode="auto">
          <a:xfrm>
            <a:off x="96253" y="858665"/>
            <a:ext cx="8746958" cy="53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602320"/>
      </p:ext>
    </p:extLst>
  </p:cSld>
  <p:clrMapOvr>
    <a:masterClrMapping/>
  </p:clrMapOvr>
  <p:transition spd="slow"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可编程中断控制器</a:t>
            </a:r>
            <a:r>
              <a:rPr lang="en-US" altLang="zh-CN" dirty="0"/>
              <a:t>8259A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657"/>
          <a:stretch/>
        </p:blipFill>
        <p:spPr>
          <a:xfrm>
            <a:off x="148161" y="955188"/>
            <a:ext cx="8633244" cy="52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40703"/>
      </p:ext>
    </p:extLst>
  </p:cSld>
  <p:clrMapOvr>
    <a:masterClrMapping/>
  </p:clrMapOvr>
  <p:transition spd="slow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91445EF3-C1F9-4E95-97C5-2929A2FD7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CFE64BF-C382-4198-8506-8F580B84C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95671333-A313-4730-9779-56DCE576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277813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文本框 1">
            <a:extLst>
              <a:ext uri="{FF2B5EF4-FFF2-40B4-BE49-F238E27FC236}">
                <a16:creationId xmlns:a16="http://schemas.microsoft.com/office/drawing/2014/main" id="{1DBC7934-2DBB-4D09-80B1-3CE56201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068638"/>
            <a:ext cx="431800" cy="354012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2D2EDF2-3507-42CB-9995-7FE60D332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06A9673-5226-48F7-BA3E-CFCBE918F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AF0171FE-FF7F-40A2-BF6C-B4F299BC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C09B5FA-4235-4817-95B6-F43640A94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F898623-0ADD-4B6B-BB22-377902B13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B15C3608-011B-444A-B400-E97826D0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8E9D11-9971-406D-B717-B4B540950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ACCAB94-76C6-47BA-9A9C-F423B23C9B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004D2FDC-D533-45D7-9266-446ECFCCA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0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7FF93AC-D989-4D70-97C0-E21D9287F1E2}"/>
              </a:ext>
            </a:extLst>
          </p:cNvPr>
          <p:cNvGrpSpPr>
            <a:grpSpLocks/>
          </p:cNvGrpSpPr>
          <p:nvPr/>
        </p:nvGrpSpPr>
        <p:grpSpPr bwMode="auto">
          <a:xfrm>
            <a:off x="4140200" y="1628775"/>
            <a:ext cx="5003800" cy="3960813"/>
            <a:chOff x="0" y="1152"/>
            <a:chExt cx="5616" cy="3082"/>
          </a:xfrm>
        </p:grpSpPr>
        <p:pic>
          <p:nvPicPr>
            <p:cNvPr id="49158" name="Picture 6" descr="int027">
              <a:extLst>
                <a:ext uri="{FF2B5EF4-FFF2-40B4-BE49-F238E27FC236}">
                  <a16:creationId xmlns:a16="http://schemas.microsoft.com/office/drawing/2014/main" id="{97CCB017-5653-4D4F-A0E1-25FE9A94F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52"/>
              <a:ext cx="5616" cy="30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59" name="Freeform 7">
              <a:extLst>
                <a:ext uri="{FF2B5EF4-FFF2-40B4-BE49-F238E27FC236}">
                  <a16:creationId xmlns:a16="http://schemas.microsoft.com/office/drawing/2014/main" id="{D46DBE3A-52D5-458F-BB10-3CA9FADF0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2765"/>
              <a:ext cx="1042" cy="1075"/>
            </a:xfrm>
            <a:custGeom>
              <a:avLst/>
              <a:gdLst>
                <a:gd name="T0" fmla="*/ 10 w 1042"/>
                <a:gd name="T1" fmla="*/ 115 h 1075"/>
                <a:gd name="T2" fmla="*/ 10 w 1042"/>
                <a:gd name="T3" fmla="*/ 19 h 1075"/>
                <a:gd name="T4" fmla="*/ 562 w 1042"/>
                <a:gd name="T5" fmla="*/ 19 h 1075"/>
                <a:gd name="T6" fmla="*/ 562 w 1042"/>
                <a:gd name="T7" fmla="*/ 1075 h 1075"/>
                <a:gd name="T8" fmla="*/ 1042 w 1042"/>
                <a:gd name="T9" fmla="*/ 1075 h 1075"/>
                <a:gd name="T10" fmla="*/ 1042 w 1042"/>
                <a:gd name="T11" fmla="*/ 787 h 10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42" h="1075">
                  <a:moveTo>
                    <a:pt x="10" y="115"/>
                  </a:moveTo>
                  <a:cubicBezTo>
                    <a:pt x="0" y="0"/>
                    <a:pt x="10" y="76"/>
                    <a:pt x="10" y="19"/>
                  </a:cubicBezTo>
                  <a:lnTo>
                    <a:pt x="562" y="19"/>
                  </a:lnTo>
                  <a:lnTo>
                    <a:pt x="562" y="1075"/>
                  </a:lnTo>
                  <a:lnTo>
                    <a:pt x="1042" y="1075"/>
                  </a:lnTo>
                  <a:lnTo>
                    <a:pt x="1042" y="787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0" name="Freeform 8">
              <a:extLst>
                <a:ext uri="{FF2B5EF4-FFF2-40B4-BE49-F238E27FC236}">
                  <a16:creationId xmlns:a16="http://schemas.microsoft.com/office/drawing/2014/main" id="{4A2E71DD-348E-499A-824A-0A6BF7A68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736"/>
              <a:ext cx="3264" cy="1200"/>
            </a:xfrm>
            <a:custGeom>
              <a:avLst/>
              <a:gdLst>
                <a:gd name="T0" fmla="*/ 0 w 3264"/>
                <a:gd name="T1" fmla="*/ 144 h 1200"/>
                <a:gd name="T2" fmla="*/ 0 w 3264"/>
                <a:gd name="T3" fmla="*/ 0 h 1200"/>
                <a:gd name="T4" fmla="*/ 288 w 3264"/>
                <a:gd name="T5" fmla="*/ 0 h 1200"/>
                <a:gd name="T6" fmla="*/ 288 w 3264"/>
                <a:gd name="T7" fmla="*/ 1200 h 1200"/>
                <a:gd name="T8" fmla="*/ 3264 w 3264"/>
                <a:gd name="T9" fmla="*/ 1200 h 1200"/>
                <a:gd name="T10" fmla="*/ 3264 w 3264"/>
                <a:gd name="T11" fmla="*/ 816 h 1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64" h="1200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200"/>
                  </a:lnTo>
                  <a:lnTo>
                    <a:pt x="3264" y="1200"/>
                  </a:lnTo>
                  <a:lnTo>
                    <a:pt x="3264" y="81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9F42967D-882D-4F77-90A3-B755AFDB7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84FEC35-9432-47F7-95E8-C7FFA1636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93DBC214-BD30-47FC-8030-C5A7C95A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4109" y="1052736"/>
            <a:ext cx="8090186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一个完整的中断处理过程包括：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中断请求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中断判优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中断响应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中断执行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2200" dirty="0">
                <a:solidFill>
                  <a:schemeClr val="tx1"/>
                </a:solidFill>
              </a:rPr>
              <a:t>中断返回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8821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A68B3FA-4A0D-4585-808E-C8689FA6C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B02CBB97-DBDF-4CA5-9203-D15DA2054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A4C21A4F-2AF4-4D19-BE4D-E92017A1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8">
            <a:extLst>
              <a:ext uri="{FF2B5EF4-FFF2-40B4-BE49-F238E27FC236}">
                <a16:creationId xmlns:a16="http://schemas.microsoft.com/office/drawing/2014/main" id="{C42A1FA4-F7F2-4659-A16A-1F38D538C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60350"/>
            <a:ext cx="4032250" cy="647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>
                <a:solidFill>
                  <a:srgbClr val="FFFF00"/>
                </a:solidFill>
              </a:rPr>
              <a:t>ICW</a:t>
            </a:r>
            <a:r>
              <a:rPr lang="zh-CN" altLang="en-US" sz="2800" b="1">
                <a:solidFill>
                  <a:srgbClr val="FFFF00"/>
                </a:solidFill>
              </a:rPr>
              <a:t>的顺序：</a:t>
            </a:r>
          </a:p>
        </p:txBody>
      </p:sp>
      <p:pic>
        <p:nvPicPr>
          <p:cNvPr id="53251" name="Picture 9" descr="d8-13">
            <a:extLst>
              <a:ext uri="{FF2B5EF4-FFF2-40B4-BE49-F238E27FC236}">
                <a16:creationId xmlns:a16="http://schemas.microsoft.com/office/drawing/2014/main" id="{081FC3AD-0577-4CB0-8BC5-A982DF911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836613"/>
            <a:ext cx="511175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int023">
            <a:extLst>
              <a:ext uri="{FF2B5EF4-FFF2-40B4-BE49-F238E27FC236}">
                <a16:creationId xmlns:a16="http://schemas.microsoft.com/office/drawing/2014/main" id="{E2CADBDF-0DE4-4BE7-A1D5-29AD1F86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6985000" cy="661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C696F11-CFB2-462C-BE2D-ED9BD2393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>
                <a:solidFill>
                  <a:srgbClr val="FFFF00"/>
                </a:solidFill>
              </a:rPr>
              <a:t>综上所述：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C18455ED-D083-4614-AC9E-67B89566D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ICW1</a:t>
            </a:r>
            <a:r>
              <a:rPr lang="zh-CN" altLang="en-US" sz="2400" dirty="0">
                <a:solidFill>
                  <a:schemeClr val="bg1"/>
                </a:solidFill>
              </a:rPr>
              <a:t>的端口地址为偶地址，即</a:t>
            </a:r>
            <a:r>
              <a:rPr lang="en-US" altLang="zh-CN" sz="2400" dirty="0">
                <a:solidFill>
                  <a:schemeClr val="bg1"/>
                </a:solidFill>
              </a:rPr>
              <a:t>A0</a:t>
            </a:r>
            <a:r>
              <a:rPr lang="zh-CN" altLang="en-US" sz="2400" dirty="0">
                <a:solidFill>
                  <a:schemeClr val="bg1"/>
                </a:solidFill>
              </a:rPr>
              <a:t>＝</a:t>
            </a:r>
            <a:r>
              <a:rPr lang="en-US" altLang="zh-CN" sz="2400" dirty="0">
                <a:solidFill>
                  <a:schemeClr val="bg1"/>
                </a:solidFill>
              </a:rPr>
              <a:t>0</a:t>
            </a: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ICW2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ICW3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ICW4</a:t>
            </a:r>
            <a:r>
              <a:rPr lang="zh-CN" altLang="en-US" sz="2400" dirty="0">
                <a:solidFill>
                  <a:schemeClr val="bg1"/>
                </a:solidFill>
              </a:rPr>
              <a:t>的端口地址均为奇地址，即</a:t>
            </a:r>
            <a:r>
              <a:rPr lang="en-US" altLang="zh-CN" sz="2400" dirty="0">
                <a:solidFill>
                  <a:schemeClr val="bg1"/>
                </a:solidFill>
              </a:rPr>
              <a:t>A0</a:t>
            </a:r>
            <a:r>
              <a:rPr lang="zh-CN" altLang="en-US" sz="2400" dirty="0">
                <a:solidFill>
                  <a:schemeClr val="bg1"/>
                </a:solidFill>
              </a:rPr>
              <a:t>＝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，为了区分它们，片内采用了</a:t>
            </a:r>
            <a:r>
              <a:rPr lang="en-US" altLang="zh-CN" sz="2400" dirty="0">
                <a:solidFill>
                  <a:schemeClr val="bg1"/>
                </a:solidFill>
              </a:rPr>
              <a:t>FIFO</a:t>
            </a:r>
            <a:r>
              <a:rPr lang="zh-CN" altLang="en-US" sz="2400" dirty="0">
                <a:solidFill>
                  <a:schemeClr val="bg1"/>
                </a:solidFill>
              </a:rPr>
              <a:t>缓冲器技术，一定要严格按照固定顺序完成初始化命令字的写入过程，不允许颠倒。</a:t>
            </a:r>
          </a:p>
          <a:p>
            <a:pPr eaLnBrk="1" hangingPunct="1"/>
            <a:r>
              <a:rPr lang="zh-CN" altLang="en-US" sz="2400" dirty="0">
                <a:solidFill>
                  <a:schemeClr val="bg1"/>
                </a:solidFill>
              </a:rPr>
              <a:t>写完初始化命令字后，</a:t>
            </a:r>
            <a:r>
              <a:rPr lang="en-US" altLang="zh-CN" sz="2400" dirty="0">
                <a:solidFill>
                  <a:schemeClr val="bg1"/>
                </a:solidFill>
              </a:rPr>
              <a:t>8259A</a:t>
            </a:r>
            <a:r>
              <a:rPr lang="zh-CN" altLang="en-US" sz="2400" dirty="0">
                <a:solidFill>
                  <a:schemeClr val="bg1"/>
                </a:solidFill>
              </a:rPr>
              <a:t>就可接受中断请求信号了。</a:t>
            </a:r>
          </a:p>
          <a:p>
            <a:pPr eaLnBrk="1" hangingPunct="1"/>
            <a:r>
              <a:rPr lang="zh-CN" altLang="en-US" sz="2400" dirty="0">
                <a:solidFill>
                  <a:schemeClr val="bg1"/>
                </a:solidFill>
              </a:rPr>
              <a:t>如需改变中断控制方式，或屏蔽某些中断，读出一些状态信息，则必须继续向</a:t>
            </a:r>
            <a:r>
              <a:rPr lang="en-US" altLang="zh-CN" sz="2400" dirty="0">
                <a:solidFill>
                  <a:schemeClr val="bg1"/>
                </a:solidFill>
              </a:rPr>
              <a:t>8259A</a:t>
            </a:r>
            <a:r>
              <a:rPr lang="zh-CN" altLang="en-US" sz="2400" dirty="0">
                <a:solidFill>
                  <a:schemeClr val="bg1"/>
                </a:solidFill>
              </a:rPr>
              <a:t>写入操作命令字</a:t>
            </a:r>
            <a:r>
              <a:rPr lang="en-US" altLang="zh-CN" sz="2400" dirty="0">
                <a:solidFill>
                  <a:schemeClr val="bg1"/>
                </a:solidFill>
              </a:rPr>
              <a:t>OCW</a:t>
            </a:r>
            <a:r>
              <a:rPr lang="zh-CN" altLang="en-US" sz="2400" dirty="0">
                <a:solidFill>
                  <a:schemeClr val="bg1"/>
                </a:solidFill>
              </a:rPr>
              <a:t>，进行操作方式编程。</a:t>
            </a:r>
          </a:p>
          <a:p>
            <a:pPr eaLnBrk="1" hangingPunct="1"/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FA64C0F-1EC5-44B8-BD72-05BBC59CF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B54C7509-AB71-4CB1-9EB6-2496B5E93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5E6D37E5-A102-462E-8948-8BC777F5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8D1A67E-9D1F-4A52-91EE-41325745C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A0B7C6A-4060-4A09-B1C3-76C1B8548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6AF9984A-A363-48D8-8E04-00CE8407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5039943-D0A3-4D97-9639-5A11074B58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B5F23D7-548E-44A3-AF43-A2264A244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7F3D1E44-7622-4186-B7E7-18D9047A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68097E3C-1062-4210-8BDE-4A7B9BDE3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4130F620-64A8-42E1-9B77-2C349EB5F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E3565652-86AF-4595-A90D-C9D6C44F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79CE9E6-2D68-47F9-99EE-A1AC19F26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78CFE8A-43F3-4B7D-9AB0-C5C7818A1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7AFEA5AA-A257-4700-B292-06AA241F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579565-863A-4876-BE19-7173020C10BF}"/>
              </a:ext>
            </a:extLst>
          </p:cNvPr>
          <p:cNvSpPr/>
          <p:nvPr/>
        </p:nvSpPr>
        <p:spPr>
          <a:xfrm>
            <a:off x="5651500" y="5110163"/>
            <a:ext cx="3024188" cy="2889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60422" name="图片 2">
            <a:extLst>
              <a:ext uri="{FF2B5EF4-FFF2-40B4-BE49-F238E27FC236}">
                <a16:creationId xmlns:a16="http://schemas.microsoft.com/office/drawing/2014/main" id="{820CD58D-C7AB-4760-9DB6-346CDF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5084763"/>
            <a:ext cx="2117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57D59D7-37B2-42F5-BC31-DE0A9645F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224C5C1-30C3-4831-8F0E-6EC86F038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A775328C-AFAC-4532-8564-69896DE4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7.1.2 </a:t>
            </a:r>
            <a:r>
              <a:rPr lang="zh-CN" altLang="en-US" dirty="0">
                <a:latin typeface="+mj-ea"/>
              </a:rPr>
              <a:t>中断处理过程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47B40-3D2C-4C04-B87D-C55BCF27D7B7}" type="slidenum">
              <a:rPr lang="en-US" altLang="zh-CN"/>
              <a:pPr/>
              <a:t>9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798"/>
            <a:ext cx="4970121" cy="4836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58" y="3068051"/>
            <a:ext cx="3496205" cy="3319462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 bwMode="auto">
          <a:xfrm>
            <a:off x="2141621" y="2081463"/>
            <a:ext cx="5957015" cy="4331369"/>
          </a:xfrm>
          <a:custGeom>
            <a:avLst/>
            <a:gdLst>
              <a:gd name="connsiteX0" fmla="*/ 0 w 5957015"/>
              <a:gd name="connsiteY0" fmla="*/ 3681663 h 4331369"/>
              <a:gd name="connsiteX1" fmla="*/ 12031 w 5957015"/>
              <a:gd name="connsiteY1" fmla="*/ 4090737 h 4331369"/>
              <a:gd name="connsiteX2" fmla="*/ 36094 w 5957015"/>
              <a:gd name="connsiteY2" fmla="*/ 4126832 h 4331369"/>
              <a:gd name="connsiteX3" fmla="*/ 108284 w 5957015"/>
              <a:gd name="connsiteY3" fmla="*/ 4174958 h 4331369"/>
              <a:gd name="connsiteX4" fmla="*/ 144379 w 5957015"/>
              <a:gd name="connsiteY4" fmla="*/ 4199021 h 4331369"/>
              <a:gd name="connsiteX5" fmla="*/ 180473 w 5957015"/>
              <a:gd name="connsiteY5" fmla="*/ 4223084 h 4331369"/>
              <a:gd name="connsiteX6" fmla="*/ 276726 w 5957015"/>
              <a:gd name="connsiteY6" fmla="*/ 4271211 h 4331369"/>
              <a:gd name="connsiteX7" fmla="*/ 324852 w 5957015"/>
              <a:gd name="connsiteY7" fmla="*/ 4295274 h 4331369"/>
              <a:gd name="connsiteX8" fmla="*/ 372979 w 5957015"/>
              <a:gd name="connsiteY8" fmla="*/ 4307305 h 4331369"/>
              <a:gd name="connsiteX9" fmla="*/ 445168 w 5957015"/>
              <a:gd name="connsiteY9" fmla="*/ 4331369 h 4331369"/>
              <a:gd name="connsiteX10" fmla="*/ 757989 w 5957015"/>
              <a:gd name="connsiteY10" fmla="*/ 4307305 h 4331369"/>
              <a:gd name="connsiteX11" fmla="*/ 806115 w 5957015"/>
              <a:gd name="connsiteY11" fmla="*/ 4295274 h 4331369"/>
              <a:gd name="connsiteX12" fmla="*/ 842210 w 5957015"/>
              <a:gd name="connsiteY12" fmla="*/ 4271211 h 4331369"/>
              <a:gd name="connsiteX13" fmla="*/ 938463 w 5957015"/>
              <a:gd name="connsiteY13" fmla="*/ 4247148 h 4331369"/>
              <a:gd name="connsiteX14" fmla="*/ 974558 w 5957015"/>
              <a:gd name="connsiteY14" fmla="*/ 4235116 h 4331369"/>
              <a:gd name="connsiteX15" fmla="*/ 1034715 w 5957015"/>
              <a:gd name="connsiteY15" fmla="*/ 4199021 h 4331369"/>
              <a:gd name="connsiteX16" fmla="*/ 1143000 w 5957015"/>
              <a:gd name="connsiteY16" fmla="*/ 4126832 h 4331369"/>
              <a:gd name="connsiteX17" fmla="*/ 1299410 w 5957015"/>
              <a:gd name="connsiteY17" fmla="*/ 3958390 h 4331369"/>
              <a:gd name="connsiteX18" fmla="*/ 1347536 w 5957015"/>
              <a:gd name="connsiteY18" fmla="*/ 3910263 h 4331369"/>
              <a:gd name="connsiteX19" fmla="*/ 1395663 w 5957015"/>
              <a:gd name="connsiteY19" fmla="*/ 3838074 h 4331369"/>
              <a:gd name="connsiteX20" fmla="*/ 1419726 w 5957015"/>
              <a:gd name="connsiteY20" fmla="*/ 3789948 h 4331369"/>
              <a:gd name="connsiteX21" fmla="*/ 1455821 w 5957015"/>
              <a:gd name="connsiteY21" fmla="*/ 3753853 h 4331369"/>
              <a:gd name="connsiteX22" fmla="*/ 1528010 w 5957015"/>
              <a:gd name="connsiteY22" fmla="*/ 3645569 h 4331369"/>
              <a:gd name="connsiteX23" fmla="*/ 1552073 w 5957015"/>
              <a:gd name="connsiteY23" fmla="*/ 3609474 h 4331369"/>
              <a:gd name="connsiteX24" fmla="*/ 1564105 w 5957015"/>
              <a:gd name="connsiteY24" fmla="*/ 3573379 h 4331369"/>
              <a:gd name="connsiteX25" fmla="*/ 1612231 w 5957015"/>
              <a:gd name="connsiteY25" fmla="*/ 3501190 h 4331369"/>
              <a:gd name="connsiteX26" fmla="*/ 1636294 w 5957015"/>
              <a:gd name="connsiteY26" fmla="*/ 3465095 h 4331369"/>
              <a:gd name="connsiteX27" fmla="*/ 1660358 w 5957015"/>
              <a:gd name="connsiteY27" fmla="*/ 3416969 h 4331369"/>
              <a:gd name="connsiteX28" fmla="*/ 1708484 w 5957015"/>
              <a:gd name="connsiteY28" fmla="*/ 3308684 h 4331369"/>
              <a:gd name="connsiteX29" fmla="*/ 1744579 w 5957015"/>
              <a:gd name="connsiteY29" fmla="*/ 3260558 h 4331369"/>
              <a:gd name="connsiteX30" fmla="*/ 1756610 w 5957015"/>
              <a:gd name="connsiteY30" fmla="*/ 3188369 h 4331369"/>
              <a:gd name="connsiteX31" fmla="*/ 1780673 w 5957015"/>
              <a:gd name="connsiteY31" fmla="*/ 3164305 h 4331369"/>
              <a:gd name="connsiteX32" fmla="*/ 1792705 w 5957015"/>
              <a:gd name="connsiteY32" fmla="*/ 3116179 h 4331369"/>
              <a:gd name="connsiteX33" fmla="*/ 1804736 w 5957015"/>
              <a:gd name="connsiteY33" fmla="*/ 3080084 h 4331369"/>
              <a:gd name="connsiteX34" fmla="*/ 1816768 w 5957015"/>
              <a:gd name="connsiteY34" fmla="*/ 3031958 h 4331369"/>
              <a:gd name="connsiteX35" fmla="*/ 1852863 w 5957015"/>
              <a:gd name="connsiteY35" fmla="*/ 2923674 h 4331369"/>
              <a:gd name="connsiteX36" fmla="*/ 1888958 w 5957015"/>
              <a:gd name="connsiteY36" fmla="*/ 2863516 h 4331369"/>
              <a:gd name="connsiteX37" fmla="*/ 1900989 w 5957015"/>
              <a:gd name="connsiteY37" fmla="*/ 2827421 h 4331369"/>
              <a:gd name="connsiteX38" fmla="*/ 1925052 w 5957015"/>
              <a:gd name="connsiteY38" fmla="*/ 2767263 h 4331369"/>
              <a:gd name="connsiteX39" fmla="*/ 1961147 w 5957015"/>
              <a:gd name="connsiteY39" fmla="*/ 2634916 h 4331369"/>
              <a:gd name="connsiteX40" fmla="*/ 1997242 w 5957015"/>
              <a:gd name="connsiteY40" fmla="*/ 2478505 h 4331369"/>
              <a:gd name="connsiteX41" fmla="*/ 2033336 w 5957015"/>
              <a:gd name="connsiteY41" fmla="*/ 2394284 h 4331369"/>
              <a:gd name="connsiteX42" fmla="*/ 2069431 w 5957015"/>
              <a:gd name="connsiteY42" fmla="*/ 2334126 h 4331369"/>
              <a:gd name="connsiteX43" fmla="*/ 2093494 w 5957015"/>
              <a:gd name="connsiteY43" fmla="*/ 2261937 h 4331369"/>
              <a:gd name="connsiteX44" fmla="*/ 2129589 w 5957015"/>
              <a:gd name="connsiteY44" fmla="*/ 2201779 h 4331369"/>
              <a:gd name="connsiteX45" fmla="*/ 2153652 w 5957015"/>
              <a:gd name="connsiteY45" fmla="*/ 2129590 h 4331369"/>
              <a:gd name="connsiteX46" fmla="*/ 2177715 w 5957015"/>
              <a:gd name="connsiteY46" fmla="*/ 2105526 h 4331369"/>
              <a:gd name="connsiteX47" fmla="*/ 2201779 w 5957015"/>
              <a:gd name="connsiteY47" fmla="*/ 2069432 h 4331369"/>
              <a:gd name="connsiteX48" fmla="*/ 2237873 w 5957015"/>
              <a:gd name="connsiteY48" fmla="*/ 1985211 h 4331369"/>
              <a:gd name="connsiteX49" fmla="*/ 2249905 w 5957015"/>
              <a:gd name="connsiteY49" fmla="*/ 1949116 h 4331369"/>
              <a:gd name="connsiteX50" fmla="*/ 2273968 w 5957015"/>
              <a:gd name="connsiteY50" fmla="*/ 1913021 h 4331369"/>
              <a:gd name="connsiteX51" fmla="*/ 2286000 w 5957015"/>
              <a:gd name="connsiteY51" fmla="*/ 1876926 h 4331369"/>
              <a:gd name="connsiteX52" fmla="*/ 2334126 w 5957015"/>
              <a:gd name="connsiteY52" fmla="*/ 1792705 h 4331369"/>
              <a:gd name="connsiteX53" fmla="*/ 2346158 w 5957015"/>
              <a:gd name="connsiteY53" fmla="*/ 1756611 h 4331369"/>
              <a:gd name="connsiteX54" fmla="*/ 2394284 w 5957015"/>
              <a:gd name="connsiteY54" fmla="*/ 1684421 h 4331369"/>
              <a:gd name="connsiteX55" fmla="*/ 2418347 w 5957015"/>
              <a:gd name="connsiteY55" fmla="*/ 1612232 h 4331369"/>
              <a:gd name="connsiteX56" fmla="*/ 2442410 w 5957015"/>
              <a:gd name="connsiteY56" fmla="*/ 1576137 h 4331369"/>
              <a:gd name="connsiteX57" fmla="*/ 2478505 w 5957015"/>
              <a:gd name="connsiteY57" fmla="*/ 1503948 h 4331369"/>
              <a:gd name="connsiteX58" fmla="*/ 2502568 w 5957015"/>
              <a:gd name="connsiteY58" fmla="*/ 1431758 h 4331369"/>
              <a:gd name="connsiteX59" fmla="*/ 2562726 w 5957015"/>
              <a:gd name="connsiteY59" fmla="*/ 1323474 h 4331369"/>
              <a:gd name="connsiteX60" fmla="*/ 2598821 w 5957015"/>
              <a:gd name="connsiteY60" fmla="*/ 1263316 h 4331369"/>
              <a:gd name="connsiteX61" fmla="*/ 2634915 w 5957015"/>
              <a:gd name="connsiteY61" fmla="*/ 1191126 h 4331369"/>
              <a:gd name="connsiteX62" fmla="*/ 2695073 w 5957015"/>
              <a:gd name="connsiteY62" fmla="*/ 1106905 h 4331369"/>
              <a:gd name="connsiteX63" fmla="*/ 2719136 w 5957015"/>
              <a:gd name="connsiteY63" fmla="*/ 1058779 h 4331369"/>
              <a:gd name="connsiteX64" fmla="*/ 2755231 w 5957015"/>
              <a:gd name="connsiteY64" fmla="*/ 962526 h 4331369"/>
              <a:gd name="connsiteX65" fmla="*/ 2803358 w 5957015"/>
              <a:gd name="connsiteY65" fmla="*/ 890337 h 4331369"/>
              <a:gd name="connsiteX66" fmla="*/ 2827421 w 5957015"/>
              <a:gd name="connsiteY66" fmla="*/ 830179 h 4331369"/>
              <a:gd name="connsiteX67" fmla="*/ 2911642 w 5957015"/>
              <a:gd name="connsiteY67" fmla="*/ 721895 h 4331369"/>
              <a:gd name="connsiteX68" fmla="*/ 2971800 w 5957015"/>
              <a:gd name="connsiteY68" fmla="*/ 637674 h 4331369"/>
              <a:gd name="connsiteX69" fmla="*/ 3019926 w 5957015"/>
              <a:gd name="connsiteY69" fmla="*/ 541421 h 4331369"/>
              <a:gd name="connsiteX70" fmla="*/ 3056021 w 5957015"/>
              <a:gd name="connsiteY70" fmla="*/ 505326 h 4331369"/>
              <a:gd name="connsiteX71" fmla="*/ 3176336 w 5957015"/>
              <a:gd name="connsiteY71" fmla="*/ 336884 h 4331369"/>
              <a:gd name="connsiteX72" fmla="*/ 3236494 w 5957015"/>
              <a:gd name="connsiteY72" fmla="*/ 276726 h 4331369"/>
              <a:gd name="connsiteX73" fmla="*/ 3260558 w 5957015"/>
              <a:gd name="connsiteY73" fmla="*/ 240632 h 4331369"/>
              <a:gd name="connsiteX74" fmla="*/ 3356810 w 5957015"/>
              <a:gd name="connsiteY74" fmla="*/ 180474 h 4331369"/>
              <a:gd name="connsiteX75" fmla="*/ 3453063 w 5957015"/>
              <a:gd name="connsiteY75" fmla="*/ 132348 h 4331369"/>
              <a:gd name="connsiteX76" fmla="*/ 3477126 w 5957015"/>
              <a:gd name="connsiteY76" fmla="*/ 108284 h 4331369"/>
              <a:gd name="connsiteX77" fmla="*/ 3525252 w 5957015"/>
              <a:gd name="connsiteY77" fmla="*/ 96253 h 4331369"/>
              <a:gd name="connsiteX78" fmla="*/ 3621505 w 5957015"/>
              <a:gd name="connsiteY78" fmla="*/ 72190 h 4331369"/>
              <a:gd name="connsiteX79" fmla="*/ 3717758 w 5957015"/>
              <a:gd name="connsiteY79" fmla="*/ 36095 h 4331369"/>
              <a:gd name="connsiteX80" fmla="*/ 3789947 w 5957015"/>
              <a:gd name="connsiteY80" fmla="*/ 12032 h 4331369"/>
              <a:gd name="connsiteX81" fmla="*/ 3874168 w 5957015"/>
              <a:gd name="connsiteY81" fmla="*/ 0 h 4331369"/>
              <a:gd name="connsiteX82" fmla="*/ 4752473 w 5957015"/>
              <a:gd name="connsiteY82" fmla="*/ 12032 h 4331369"/>
              <a:gd name="connsiteX83" fmla="*/ 4836694 w 5957015"/>
              <a:gd name="connsiteY83" fmla="*/ 24063 h 4331369"/>
              <a:gd name="connsiteX84" fmla="*/ 4957010 w 5957015"/>
              <a:gd name="connsiteY84" fmla="*/ 36095 h 4331369"/>
              <a:gd name="connsiteX85" fmla="*/ 5005136 w 5957015"/>
              <a:gd name="connsiteY85" fmla="*/ 48126 h 4331369"/>
              <a:gd name="connsiteX86" fmla="*/ 5077326 w 5957015"/>
              <a:gd name="connsiteY86" fmla="*/ 60158 h 4331369"/>
              <a:gd name="connsiteX87" fmla="*/ 5113421 w 5957015"/>
              <a:gd name="connsiteY87" fmla="*/ 72190 h 4331369"/>
              <a:gd name="connsiteX88" fmla="*/ 5233736 w 5957015"/>
              <a:gd name="connsiteY88" fmla="*/ 96253 h 4331369"/>
              <a:gd name="connsiteX89" fmla="*/ 5281863 w 5957015"/>
              <a:gd name="connsiteY89" fmla="*/ 120316 h 4331369"/>
              <a:gd name="connsiteX90" fmla="*/ 5402179 w 5957015"/>
              <a:gd name="connsiteY90" fmla="*/ 144379 h 4331369"/>
              <a:gd name="connsiteX91" fmla="*/ 5510463 w 5957015"/>
              <a:gd name="connsiteY91" fmla="*/ 192505 h 4331369"/>
              <a:gd name="connsiteX92" fmla="*/ 5558589 w 5957015"/>
              <a:gd name="connsiteY92" fmla="*/ 204537 h 4331369"/>
              <a:gd name="connsiteX93" fmla="*/ 5618747 w 5957015"/>
              <a:gd name="connsiteY93" fmla="*/ 240632 h 4331369"/>
              <a:gd name="connsiteX94" fmla="*/ 5702968 w 5957015"/>
              <a:gd name="connsiteY94" fmla="*/ 288758 h 4331369"/>
              <a:gd name="connsiteX95" fmla="*/ 5739063 w 5957015"/>
              <a:gd name="connsiteY95" fmla="*/ 336884 h 4331369"/>
              <a:gd name="connsiteX96" fmla="*/ 5787189 w 5957015"/>
              <a:gd name="connsiteY96" fmla="*/ 397042 h 4331369"/>
              <a:gd name="connsiteX97" fmla="*/ 5811252 w 5957015"/>
              <a:gd name="connsiteY97" fmla="*/ 445169 h 4331369"/>
              <a:gd name="connsiteX98" fmla="*/ 5859379 w 5957015"/>
              <a:gd name="connsiteY98" fmla="*/ 517358 h 4331369"/>
              <a:gd name="connsiteX99" fmla="*/ 5895473 w 5957015"/>
              <a:gd name="connsiteY99" fmla="*/ 589548 h 4331369"/>
              <a:gd name="connsiteX100" fmla="*/ 5907505 w 5957015"/>
              <a:gd name="connsiteY100" fmla="*/ 625642 h 4331369"/>
              <a:gd name="connsiteX101" fmla="*/ 5931568 w 5957015"/>
              <a:gd name="connsiteY101" fmla="*/ 733926 h 4331369"/>
              <a:gd name="connsiteX102" fmla="*/ 5955631 w 5957015"/>
              <a:gd name="connsiteY102" fmla="*/ 818148 h 4331369"/>
              <a:gd name="connsiteX103" fmla="*/ 5955631 w 5957015"/>
              <a:gd name="connsiteY103" fmla="*/ 986590 h 433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957015" h="4331369">
                <a:moveTo>
                  <a:pt x="0" y="3681663"/>
                </a:moveTo>
                <a:cubicBezTo>
                  <a:pt x="4010" y="3818021"/>
                  <a:pt x="1007" y="3954766"/>
                  <a:pt x="12031" y="4090737"/>
                </a:cubicBezTo>
                <a:cubicBezTo>
                  <a:pt x="13200" y="4105150"/>
                  <a:pt x="25212" y="4117310"/>
                  <a:pt x="36094" y="4126832"/>
                </a:cubicBezTo>
                <a:cubicBezTo>
                  <a:pt x="57859" y="4145876"/>
                  <a:pt x="84221" y="4158916"/>
                  <a:pt x="108284" y="4174958"/>
                </a:cubicBezTo>
                <a:lnTo>
                  <a:pt x="144379" y="4199021"/>
                </a:lnTo>
                <a:cubicBezTo>
                  <a:pt x="156410" y="4207042"/>
                  <a:pt x="167540" y="4216617"/>
                  <a:pt x="180473" y="4223084"/>
                </a:cubicBezTo>
                <a:lnTo>
                  <a:pt x="276726" y="4271211"/>
                </a:lnTo>
                <a:cubicBezTo>
                  <a:pt x="292768" y="4279232"/>
                  <a:pt x="307452" y="4290924"/>
                  <a:pt x="324852" y="4295274"/>
                </a:cubicBezTo>
                <a:cubicBezTo>
                  <a:pt x="340894" y="4299284"/>
                  <a:pt x="357140" y="4302553"/>
                  <a:pt x="372979" y="4307305"/>
                </a:cubicBezTo>
                <a:cubicBezTo>
                  <a:pt x="397274" y="4314594"/>
                  <a:pt x="445168" y="4331369"/>
                  <a:pt x="445168" y="4331369"/>
                </a:cubicBezTo>
                <a:cubicBezTo>
                  <a:pt x="521124" y="4326622"/>
                  <a:pt x="671981" y="4319592"/>
                  <a:pt x="757989" y="4307305"/>
                </a:cubicBezTo>
                <a:cubicBezTo>
                  <a:pt x="774358" y="4304967"/>
                  <a:pt x="790073" y="4299284"/>
                  <a:pt x="806115" y="4295274"/>
                </a:cubicBezTo>
                <a:cubicBezTo>
                  <a:pt x="818147" y="4287253"/>
                  <a:pt x="828620" y="4276153"/>
                  <a:pt x="842210" y="4271211"/>
                </a:cubicBezTo>
                <a:cubicBezTo>
                  <a:pt x="873291" y="4259909"/>
                  <a:pt x="906557" y="4255850"/>
                  <a:pt x="938463" y="4247148"/>
                </a:cubicBezTo>
                <a:cubicBezTo>
                  <a:pt x="950699" y="4243811"/>
                  <a:pt x="963214" y="4240788"/>
                  <a:pt x="974558" y="4235116"/>
                </a:cubicBezTo>
                <a:cubicBezTo>
                  <a:pt x="995474" y="4224658"/>
                  <a:pt x="1014273" y="4210378"/>
                  <a:pt x="1034715" y="4199021"/>
                </a:cubicBezTo>
                <a:cubicBezTo>
                  <a:pt x="1099212" y="4163189"/>
                  <a:pt x="1078284" y="4186570"/>
                  <a:pt x="1143000" y="4126832"/>
                </a:cubicBezTo>
                <a:cubicBezTo>
                  <a:pt x="1274036" y="4005875"/>
                  <a:pt x="1201481" y="4067200"/>
                  <a:pt x="1299410" y="3958390"/>
                </a:cubicBezTo>
                <a:cubicBezTo>
                  <a:pt x="1314587" y="3941527"/>
                  <a:pt x="1333363" y="3927979"/>
                  <a:pt x="1347536" y="3910263"/>
                </a:cubicBezTo>
                <a:cubicBezTo>
                  <a:pt x="1365602" y="3887680"/>
                  <a:pt x="1382729" y="3863941"/>
                  <a:pt x="1395663" y="3838074"/>
                </a:cubicBezTo>
                <a:cubicBezTo>
                  <a:pt x="1403684" y="3822032"/>
                  <a:pt x="1409301" y="3804543"/>
                  <a:pt x="1419726" y="3789948"/>
                </a:cubicBezTo>
                <a:cubicBezTo>
                  <a:pt x="1429616" y="3776102"/>
                  <a:pt x="1445612" y="3767465"/>
                  <a:pt x="1455821" y="3753853"/>
                </a:cubicBezTo>
                <a:cubicBezTo>
                  <a:pt x="1481849" y="3719149"/>
                  <a:pt x="1503947" y="3681664"/>
                  <a:pt x="1528010" y="3645569"/>
                </a:cubicBezTo>
                <a:cubicBezTo>
                  <a:pt x="1536031" y="3633537"/>
                  <a:pt x="1547500" y="3623192"/>
                  <a:pt x="1552073" y="3609474"/>
                </a:cubicBezTo>
                <a:cubicBezTo>
                  <a:pt x="1556084" y="3597442"/>
                  <a:pt x="1557946" y="3584466"/>
                  <a:pt x="1564105" y="3573379"/>
                </a:cubicBezTo>
                <a:cubicBezTo>
                  <a:pt x="1578150" y="3548098"/>
                  <a:pt x="1596189" y="3525253"/>
                  <a:pt x="1612231" y="3501190"/>
                </a:cubicBezTo>
                <a:cubicBezTo>
                  <a:pt x="1620252" y="3489158"/>
                  <a:pt x="1629827" y="3478028"/>
                  <a:pt x="1636294" y="3465095"/>
                </a:cubicBezTo>
                <a:cubicBezTo>
                  <a:pt x="1644315" y="3449053"/>
                  <a:pt x="1653074" y="3433359"/>
                  <a:pt x="1660358" y="3416969"/>
                </a:cubicBezTo>
                <a:cubicBezTo>
                  <a:pt x="1677911" y="3377476"/>
                  <a:pt x="1685701" y="3345137"/>
                  <a:pt x="1708484" y="3308684"/>
                </a:cubicBezTo>
                <a:cubicBezTo>
                  <a:pt x="1719112" y="3291679"/>
                  <a:pt x="1732547" y="3276600"/>
                  <a:pt x="1744579" y="3260558"/>
                </a:cubicBezTo>
                <a:cubicBezTo>
                  <a:pt x="1748589" y="3236495"/>
                  <a:pt x="1748045" y="3211211"/>
                  <a:pt x="1756610" y="3188369"/>
                </a:cubicBezTo>
                <a:cubicBezTo>
                  <a:pt x="1760593" y="3177748"/>
                  <a:pt x="1775600" y="3174451"/>
                  <a:pt x="1780673" y="3164305"/>
                </a:cubicBezTo>
                <a:cubicBezTo>
                  <a:pt x="1788068" y="3149515"/>
                  <a:pt x="1788162" y="3132079"/>
                  <a:pt x="1792705" y="3116179"/>
                </a:cubicBezTo>
                <a:cubicBezTo>
                  <a:pt x="1796189" y="3103985"/>
                  <a:pt x="1801252" y="3092278"/>
                  <a:pt x="1804736" y="3080084"/>
                </a:cubicBezTo>
                <a:cubicBezTo>
                  <a:pt x="1809279" y="3064184"/>
                  <a:pt x="1811905" y="3047763"/>
                  <a:pt x="1816768" y="3031958"/>
                </a:cubicBezTo>
                <a:cubicBezTo>
                  <a:pt x="1827957" y="2995593"/>
                  <a:pt x="1833288" y="2956299"/>
                  <a:pt x="1852863" y="2923674"/>
                </a:cubicBezTo>
                <a:cubicBezTo>
                  <a:pt x="1864895" y="2903621"/>
                  <a:pt x="1878500" y="2884432"/>
                  <a:pt x="1888958" y="2863516"/>
                </a:cubicBezTo>
                <a:cubicBezTo>
                  <a:pt x="1894630" y="2852172"/>
                  <a:pt x="1896536" y="2839296"/>
                  <a:pt x="1900989" y="2827421"/>
                </a:cubicBezTo>
                <a:cubicBezTo>
                  <a:pt x="1908572" y="2807199"/>
                  <a:pt x="1917469" y="2787485"/>
                  <a:pt x="1925052" y="2767263"/>
                </a:cubicBezTo>
                <a:cubicBezTo>
                  <a:pt x="1939871" y="2727745"/>
                  <a:pt x="1954013" y="2670585"/>
                  <a:pt x="1961147" y="2634916"/>
                </a:cubicBezTo>
                <a:cubicBezTo>
                  <a:pt x="1970691" y="2587196"/>
                  <a:pt x="1982732" y="2522037"/>
                  <a:pt x="1997242" y="2478505"/>
                </a:cubicBezTo>
                <a:cubicBezTo>
                  <a:pt x="2011440" y="2435909"/>
                  <a:pt x="2008558" y="2438885"/>
                  <a:pt x="2033336" y="2394284"/>
                </a:cubicBezTo>
                <a:cubicBezTo>
                  <a:pt x="2044693" y="2373842"/>
                  <a:pt x="2059754" y="2355415"/>
                  <a:pt x="2069431" y="2334126"/>
                </a:cubicBezTo>
                <a:cubicBezTo>
                  <a:pt x="2079927" y="2311035"/>
                  <a:pt x="2080444" y="2283687"/>
                  <a:pt x="2093494" y="2261937"/>
                </a:cubicBezTo>
                <a:cubicBezTo>
                  <a:pt x="2105526" y="2241884"/>
                  <a:pt x="2119912" y="2223068"/>
                  <a:pt x="2129589" y="2201779"/>
                </a:cubicBezTo>
                <a:cubicBezTo>
                  <a:pt x="2140085" y="2178688"/>
                  <a:pt x="2142309" y="2152277"/>
                  <a:pt x="2153652" y="2129590"/>
                </a:cubicBezTo>
                <a:cubicBezTo>
                  <a:pt x="2158725" y="2119444"/>
                  <a:pt x="2170629" y="2114384"/>
                  <a:pt x="2177715" y="2105526"/>
                </a:cubicBezTo>
                <a:cubicBezTo>
                  <a:pt x="2186748" y="2094235"/>
                  <a:pt x="2193758" y="2081463"/>
                  <a:pt x="2201779" y="2069432"/>
                </a:cubicBezTo>
                <a:cubicBezTo>
                  <a:pt x="2229991" y="1984792"/>
                  <a:pt x="2193276" y="2089270"/>
                  <a:pt x="2237873" y="1985211"/>
                </a:cubicBezTo>
                <a:cubicBezTo>
                  <a:pt x="2242869" y="1973554"/>
                  <a:pt x="2244233" y="1960460"/>
                  <a:pt x="2249905" y="1949116"/>
                </a:cubicBezTo>
                <a:cubicBezTo>
                  <a:pt x="2256372" y="1936182"/>
                  <a:pt x="2267501" y="1925955"/>
                  <a:pt x="2273968" y="1913021"/>
                </a:cubicBezTo>
                <a:cubicBezTo>
                  <a:pt x="2279640" y="1901677"/>
                  <a:pt x="2280328" y="1888270"/>
                  <a:pt x="2286000" y="1876926"/>
                </a:cubicBezTo>
                <a:cubicBezTo>
                  <a:pt x="2300460" y="1848006"/>
                  <a:pt x="2319666" y="1821625"/>
                  <a:pt x="2334126" y="1792705"/>
                </a:cubicBezTo>
                <a:cubicBezTo>
                  <a:pt x="2339798" y="1781362"/>
                  <a:pt x="2339999" y="1767697"/>
                  <a:pt x="2346158" y="1756611"/>
                </a:cubicBezTo>
                <a:cubicBezTo>
                  <a:pt x="2360203" y="1731330"/>
                  <a:pt x="2378242" y="1708484"/>
                  <a:pt x="2394284" y="1684421"/>
                </a:cubicBezTo>
                <a:cubicBezTo>
                  <a:pt x="2402305" y="1660358"/>
                  <a:pt x="2404277" y="1633337"/>
                  <a:pt x="2418347" y="1612232"/>
                </a:cubicBezTo>
                <a:cubicBezTo>
                  <a:pt x="2426368" y="1600200"/>
                  <a:pt x="2435943" y="1589071"/>
                  <a:pt x="2442410" y="1576137"/>
                </a:cubicBezTo>
                <a:cubicBezTo>
                  <a:pt x="2492220" y="1476517"/>
                  <a:pt x="2409548" y="1607382"/>
                  <a:pt x="2478505" y="1503948"/>
                </a:cubicBezTo>
                <a:cubicBezTo>
                  <a:pt x="2486526" y="1479885"/>
                  <a:pt x="2489518" y="1453508"/>
                  <a:pt x="2502568" y="1431758"/>
                </a:cubicBezTo>
                <a:cubicBezTo>
                  <a:pt x="2615408" y="1243693"/>
                  <a:pt x="2476422" y="1478820"/>
                  <a:pt x="2562726" y="1323474"/>
                </a:cubicBezTo>
                <a:cubicBezTo>
                  <a:pt x="2574083" y="1303032"/>
                  <a:pt x="2587623" y="1283846"/>
                  <a:pt x="2598821" y="1263316"/>
                </a:cubicBezTo>
                <a:cubicBezTo>
                  <a:pt x="2611704" y="1239697"/>
                  <a:pt x="2621849" y="1214644"/>
                  <a:pt x="2634915" y="1191126"/>
                </a:cubicBezTo>
                <a:cubicBezTo>
                  <a:pt x="2660348" y="1145346"/>
                  <a:pt x="2663830" y="1156895"/>
                  <a:pt x="2695073" y="1106905"/>
                </a:cubicBezTo>
                <a:cubicBezTo>
                  <a:pt x="2704579" y="1091696"/>
                  <a:pt x="2712071" y="1075264"/>
                  <a:pt x="2719136" y="1058779"/>
                </a:cubicBezTo>
                <a:cubicBezTo>
                  <a:pt x="2740615" y="1008662"/>
                  <a:pt x="2722001" y="1023446"/>
                  <a:pt x="2755231" y="962526"/>
                </a:cubicBezTo>
                <a:cubicBezTo>
                  <a:pt x="2769080" y="937137"/>
                  <a:pt x="2792617" y="917189"/>
                  <a:pt x="2803358" y="890337"/>
                </a:cubicBezTo>
                <a:cubicBezTo>
                  <a:pt x="2811379" y="870284"/>
                  <a:pt x="2815742" y="848346"/>
                  <a:pt x="2827421" y="830179"/>
                </a:cubicBezTo>
                <a:cubicBezTo>
                  <a:pt x="2852148" y="791714"/>
                  <a:pt x="2891192" y="762794"/>
                  <a:pt x="2911642" y="721895"/>
                </a:cubicBezTo>
                <a:cubicBezTo>
                  <a:pt x="2943314" y="658550"/>
                  <a:pt x="2923023" y="686451"/>
                  <a:pt x="2971800" y="637674"/>
                </a:cubicBezTo>
                <a:cubicBezTo>
                  <a:pt x="2988810" y="595149"/>
                  <a:pt x="2992201" y="574691"/>
                  <a:pt x="3019926" y="541421"/>
                </a:cubicBezTo>
                <a:cubicBezTo>
                  <a:pt x="3030819" y="528349"/>
                  <a:pt x="3045575" y="518757"/>
                  <a:pt x="3056021" y="505326"/>
                </a:cubicBezTo>
                <a:cubicBezTo>
                  <a:pt x="3103840" y="443845"/>
                  <a:pt x="3118071" y="395149"/>
                  <a:pt x="3176336" y="336884"/>
                </a:cubicBezTo>
                <a:cubicBezTo>
                  <a:pt x="3196389" y="316831"/>
                  <a:pt x="3220763" y="300322"/>
                  <a:pt x="3236494" y="276726"/>
                </a:cubicBezTo>
                <a:cubicBezTo>
                  <a:pt x="3244515" y="264695"/>
                  <a:pt x="3250333" y="250857"/>
                  <a:pt x="3260558" y="240632"/>
                </a:cubicBezTo>
                <a:cubicBezTo>
                  <a:pt x="3306007" y="195184"/>
                  <a:pt x="3305976" y="212245"/>
                  <a:pt x="3356810" y="180474"/>
                </a:cubicBezTo>
                <a:cubicBezTo>
                  <a:pt x="3438616" y="129345"/>
                  <a:pt x="3368617" y="153458"/>
                  <a:pt x="3453063" y="132348"/>
                </a:cubicBezTo>
                <a:cubicBezTo>
                  <a:pt x="3461084" y="124327"/>
                  <a:pt x="3466980" y="113357"/>
                  <a:pt x="3477126" y="108284"/>
                </a:cubicBezTo>
                <a:cubicBezTo>
                  <a:pt x="3491916" y="100889"/>
                  <a:pt x="3509353" y="100796"/>
                  <a:pt x="3525252" y="96253"/>
                </a:cubicBezTo>
                <a:cubicBezTo>
                  <a:pt x="3611582" y="71587"/>
                  <a:pt x="3499192" y="96651"/>
                  <a:pt x="3621505" y="72190"/>
                </a:cubicBezTo>
                <a:cubicBezTo>
                  <a:pt x="3702190" y="31846"/>
                  <a:pt x="3635848" y="60667"/>
                  <a:pt x="3717758" y="36095"/>
                </a:cubicBezTo>
                <a:cubicBezTo>
                  <a:pt x="3742053" y="28807"/>
                  <a:pt x="3764837" y="15619"/>
                  <a:pt x="3789947" y="12032"/>
                </a:cubicBezTo>
                <a:lnTo>
                  <a:pt x="3874168" y="0"/>
                </a:lnTo>
                <a:lnTo>
                  <a:pt x="4752473" y="12032"/>
                </a:lnTo>
                <a:cubicBezTo>
                  <a:pt x="4780823" y="12741"/>
                  <a:pt x="4808530" y="20750"/>
                  <a:pt x="4836694" y="24063"/>
                </a:cubicBezTo>
                <a:cubicBezTo>
                  <a:pt x="4876723" y="28772"/>
                  <a:pt x="4916905" y="32084"/>
                  <a:pt x="4957010" y="36095"/>
                </a:cubicBezTo>
                <a:cubicBezTo>
                  <a:pt x="4973052" y="40105"/>
                  <a:pt x="4988921" y="44883"/>
                  <a:pt x="5005136" y="48126"/>
                </a:cubicBezTo>
                <a:cubicBezTo>
                  <a:pt x="5029058" y="52910"/>
                  <a:pt x="5053512" y="54866"/>
                  <a:pt x="5077326" y="60158"/>
                </a:cubicBezTo>
                <a:cubicBezTo>
                  <a:pt x="5089707" y="62909"/>
                  <a:pt x="5101040" y="69439"/>
                  <a:pt x="5113421" y="72190"/>
                </a:cubicBezTo>
                <a:cubicBezTo>
                  <a:pt x="5147456" y="79753"/>
                  <a:pt x="5198862" y="83175"/>
                  <a:pt x="5233736" y="96253"/>
                </a:cubicBezTo>
                <a:cubicBezTo>
                  <a:pt x="5250530" y="102551"/>
                  <a:pt x="5264617" y="115389"/>
                  <a:pt x="5281863" y="120316"/>
                </a:cubicBezTo>
                <a:cubicBezTo>
                  <a:pt x="5321189" y="131552"/>
                  <a:pt x="5402179" y="144379"/>
                  <a:pt x="5402179" y="144379"/>
                </a:cubicBezTo>
                <a:cubicBezTo>
                  <a:pt x="5444109" y="165344"/>
                  <a:pt x="5464374" y="177142"/>
                  <a:pt x="5510463" y="192505"/>
                </a:cubicBezTo>
                <a:cubicBezTo>
                  <a:pt x="5526150" y="197734"/>
                  <a:pt x="5542547" y="200526"/>
                  <a:pt x="5558589" y="204537"/>
                </a:cubicBezTo>
                <a:cubicBezTo>
                  <a:pt x="5578642" y="216569"/>
                  <a:pt x="5598305" y="229275"/>
                  <a:pt x="5618747" y="240632"/>
                </a:cubicBezTo>
                <a:cubicBezTo>
                  <a:pt x="5639979" y="252427"/>
                  <a:pt x="5684060" y="269851"/>
                  <a:pt x="5702968" y="288758"/>
                </a:cubicBezTo>
                <a:cubicBezTo>
                  <a:pt x="5717147" y="302937"/>
                  <a:pt x="5726226" y="321479"/>
                  <a:pt x="5739063" y="336884"/>
                </a:cubicBezTo>
                <a:cubicBezTo>
                  <a:pt x="5774991" y="379998"/>
                  <a:pt x="5754743" y="340261"/>
                  <a:pt x="5787189" y="397042"/>
                </a:cubicBezTo>
                <a:cubicBezTo>
                  <a:pt x="5796088" y="412615"/>
                  <a:pt x="5802024" y="429789"/>
                  <a:pt x="5811252" y="445169"/>
                </a:cubicBezTo>
                <a:cubicBezTo>
                  <a:pt x="5826131" y="469968"/>
                  <a:pt x="5859379" y="517358"/>
                  <a:pt x="5859379" y="517358"/>
                </a:cubicBezTo>
                <a:cubicBezTo>
                  <a:pt x="5889616" y="608074"/>
                  <a:pt x="5848831" y="496265"/>
                  <a:pt x="5895473" y="589548"/>
                </a:cubicBezTo>
                <a:cubicBezTo>
                  <a:pt x="5901145" y="600891"/>
                  <a:pt x="5904021" y="613448"/>
                  <a:pt x="5907505" y="625642"/>
                </a:cubicBezTo>
                <a:cubicBezTo>
                  <a:pt x="5932202" y="712081"/>
                  <a:pt x="5906763" y="634709"/>
                  <a:pt x="5931568" y="733926"/>
                </a:cubicBezTo>
                <a:cubicBezTo>
                  <a:pt x="5938476" y="761557"/>
                  <a:pt x="5954023" y="789207"/>
                  <a:pt x="5955631" y="818148"/>
                </a:cubicBezTo>
                <a:cubicBezTo>
                  <a:pt x="5958745" y="874209"/>
                  <a:pt x="5955631" y="930443"/>
                  <a:pt x="5955631" y="986590"/>
                </a:cubicBezTo>
              </a:path>
            </a:pathLst>
          </a:custGeom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4489"/>
      </p:ext>
    </p:extLst>
  </p:cSld>
  <p:clrMapOvr>
    <a:masterClrMapping/>
  </p:clrMapOvr>
  <p:transition spd="slow">
    <p:zo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EB49C08-6B64-4A83-A1E2-F71FAF9D6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232008F-CF9F-48E5-AC98-26C687A43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2468" name="Picture 4">
            <a:extLst>
              <a:ext uri="{FF2B5EF4-FFF2-40B4-BE49-F238E27FC236}">
                <a16:creationId xmlns:a16="http://schemas.microsoft.com/office/drawing/2014/main" id="{7494DFDF-C124-4CF8-AF58-49E6E8CC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2D1BA48-580C-47E0-8382-66F05C751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CB7A0EA-01CA-4070-B56C-25DFC6F78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5010BC0B-98DD-405D-A167-D0813454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>
            <a:extLst>
              <a:ext uri="{FF2B5EF4-FFF2-40B4-BE49-F238E27FC236}">
                <a16:creationId xmlns:a16="http://schemas.microsoft.com/office/drawing/2014/main" id="{945A40CB-83A3-4EA1-A1CA-BF6E78FE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82486"/>
          <a:stretch>
            <a:fillRect/>
          </a:stretch>
        </p:blipFill>
        <p:spPr bwMode="auto">
          <a:xfrm>
            <a:off x="468313" y="333375"/>
            <a:ext cx="8207375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539" name="Group 5">
            <a:extLst>
              <a:ext uri="{FF2B5EF4-FFF2-40B4-BE49-F238E27FC236}">
                <a16:creationId xmlns:a16="http://schemas.microsoft.com/office/drawing/2014/main" id="{5F0E1550-44B8-40F0-9408-ACDF2CBC2B8D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73238"/>
            <a:ext cx="8713788" cy="4679950"/>
            <a:chOff x="0" y="1152"/>
            <a:chExt cx="5616" cy="3082"/>
          </a:xfrm>
        </p:grpSpPr>
        <p:pic>
          <p:nvPicPr>
            <p:cNvPr id="65540" name="Picture 6" descr="int027">
              <a:extLst>
                <a:ext uri="{FF2B5EF4-FFF2-40B4-BE49-F238E27FC236}">
                  <a16:creationId xmlns:a16="http://schemas.microsoft.com/office/drawing/2014/main" id="{4376D190-0D0F-43A1-A1D7-487A8C23B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52"/>
              <a:ext cx="5616" cy="30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1" name="Freeform 7">
              <a:extLst>
                <a:ext uri="{FF2B5EF4-FFF2-40B4-BE49-F238E27FC236}">
                  <a16:creationId xmlns:a16="http://schemas.microsoft.com/office/drawing/2014/main" id="{5218C36F-A610-4A41-9F74-CB5E2BF5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2765"/>
              <a:ext cx="1042" cy="1075"/>
            </a:xfrm>
            <a:custGeom>
              <a:avLst/>
              <a:gdLst>
                <a:gd name="T0" fmla="*/ 10 w 1042"/>
                <a:gd name="T1" fmla="*/ 115 h 1075"/>
                <a:gd name="T2" fmla="*/ 10 w 1042"/>
                <a:gd name="T3" fmla="*/ 19 h 1075"/>
                <a:gd name="T4" fmla="*/ 562 w 1042"/>
                <a:gd name="T5" fmla="*/ 19 h 1075"/>
                <a:gd name="T6" fmla="*/ 562 w 1042"/>
                <a:gd name="T7" fmla="*/ 1075 h 1075"/>
                <a:gd name="T8" fmla="*/ 1042 w 1042"/>
                <a:gd name="T9" fmla="*/ 1075 h 1075"/>
                <a:gd name="T10" fmla="*/ 1042 w 1042"/>
                <a:gd name="T11" fmla="*/ 787 h 10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42" h="1075">
                  <a:moveTo>
                    <a:pt x="10" y="115"/>
                  </a:moveTo>
                  <a:cubicBezTo>
                    <a:pt x="0" y="0"/>
                    <a:pt x="10" y="76"/>
                    <a:pt x="10" y="19"/>
                  </a:cubicBezTo>
                  <a:lnTo>
                    <a:pt x="562" y="19"/>
                  </a:lnTo>
                  <a:lnTo>
                    <a:pt x="562" y="1075"/>
                  </a:lnTo>
                  <a:lnTo>
                    <a:pt x="1042" y="1075"/>
                  </a:lnTo>
                  <a:lnTo>
                    <a:pt x="1042" y="787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42" name="Freeform 8">
              <a:extLst>
                <a:ext uri="{FF2B5EF4-FFF2-40B4-BE49-F238E27FC236}">
                  <a16:creationId xmlns:a16="http://schemas.microsoft.com/office/drawing/2014/main" id="{0625A918-F8B2-44B9-A100-F10C186E6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736"/>
              <a:ext cx="3264" cy="1200"/>
            </a:xfrm>
            <a:custGeom>
              <a:avLst/>
              <a:gdLst>
                <a:gd name="T0" fmla="*/ 0 w 3264"/>
                <a:gd name="T1" fmla="*/ 144 h 1200"/>
                <a:gd name="T2" fmla="*/ 0 w 3264"/>
                <a:gd name="T3" fmla="*/ 0 h 1200"/>
                <a:gd name="T4" fmla="*/ 288 w 3264"/>
                <a:gd name="T5" fmla="*/ 0 h 1200"/>
                <a:gd name="T6" fmla="*/ 288 w 3264"/>
                <a:gd name="T7" fmla="*/ 1200 h 1200"/>
                <a:gd name="T8" fmla="*/ 3264 w 3264"/>
                <a:gd name="T9" fmla="*/ 1200 h 1200"/>
                <a:gd name="T10" fmla="*/ 3264 w 3264"/>
                <a:gd name="T11" fmla="*/ 816 h 1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64" h="1200">
                  <a:moveTo>
                    <a:pt x="0" y="144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1200"/>
                  </a:lnTo>
                  <a:lnTo>
                    <a:pt x="3264" y="1200"/>
                  </a:lnTo>
                  <a:lnTo>
                    <a:pt x="3264" y="81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C4C5182A-94B2-4926-84F6-43627CD35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76E9FD5-1BBD-4953-AB5C-F9C27BDD05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65D97FA7-17F0-40E3-867D-7F05C4EE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C1CA678-B40C-4068-BCE9-5B850F909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1265F50-FB79-4D0B-9628-760AD5724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AFE784A4-2969-446E-B375-F5321143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D9A0796-D9BC-4B07-ADCE-0CD039095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422B53D-EE0D-42FB-B284-DB956D07A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43BAE4C9-E21D-4AFA-98B2-CBBDB514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 descr="int028">
            <a:extLst>
              <a:ext uri="{FF2B5EF4-FFF2-40B4-BE49-F238E27FC236}">
                <a16:creationId xmlns:a16="http://schemas.microsoft.com/office/drawing/2014/main" id="{3AFF958B-0409-4AB4-A95A-1004A2390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0"/>
            <a:ext cx="5670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5">
            <a:extLst>
              <a:ext uri="{FF2B5EF4-FFF2-40B4-BE49-F238E27FC236}">
                <a16:creationId xmlns:a16="http://schemas.microsoft.com/office/drawing/2014/main" id="{10314F12-5094-47A0-8B51-53522AD9F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04813"/>
            <a:ext cx="4032250" cy="100806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rgbClr val="FFFF00"/>
                </a:solidFill>
              </a:rPr>
              <a:t>PC/AT</a:t>
            </a:r>
            <a:r>
              <a:rPr lang="zh-CN" altLang="en-US" sz="2800" b="1">
                <a:solidFill>
                  <a:srgbClr val="FFFF00"/>
                </a:solidFill>
              </a:rPr>
              <a:t>机中的</a:t>
            </a:r>
            <a:r>
              <a:rPr lang="en-US" altLang="zh-CN" sz="2800" b="1">
                <a:solidFill>
                  <a:srgbClr val="FFFF00"/>
                </a:solidFill>
              </a:rPr>
              <a:t>8259A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</a:rPr>
              <a:t>中断级联：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5B4D30CE-B4F1-4DD1-8CF1-E2D9F675EA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01A55C66-7A12-4509-9F4F-E623DEF6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56900"/>
          <a:stretch>
            <a:fillRect/>
          </a:stretch>
        </p:blipFill>
        <p:spPr bwMode="auto">
          <a:xfrm>
            <a:off x="479425" y="333375"/>
            <a:ext cx="82073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0" name="Picture 5" descr="d8-16">
            <a:extLst>
              <a:ext uri="{FF2B5EF4-FFF2-40B4-BE49-F238E27FC236}">
                <a16:creationId xmlns:a16="http://schemas.microsoft.com/office/drawing/2014/main" id="{1415E362-BFB6-4E32-B501-4FE7780F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82912"/>
            <a:ext cx="83820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>
            <a:extLst>
              <a:ext uri="{FF2B5EF4-FFF2-40B4-BE49-F238E27FC236}">
                <a16:creationId xmlns:a16="http://schemas.microsoft.com/office/drawing/2014/main" id="{6FB42F1A-3C99-4897-B2F9-C0A6E0EB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2" y="404664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0C7F02D-784C-4882-B251-D0374792C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114BBD9-0857-4A5F-B5E0-0CA4D2206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83945CF5-A8FE-4699-86BB-D9E4E852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7683" r="7927" b="13585"/>
          <a:stretch>
            <a:fillRect/>
          </a:stretch>
        </p:blipFill>
        <p:spPr bwMode="auto">
          <a:xfrm>
            <a:off x="468313" y="333375"/>
            <a:ext cx="820737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3zu5ps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13673</TotalTime>
  <Words>4038</Words>
  <Application>Microsoft Office PowerPoint</Application>
  <PresentationFormat>全屏显示(4:3)</PresentationFormat>
  <Paragraphs>541</Paragraphs>
  <Slides>112</Slides>
  <Notes>49</Notes>
  <HiddenSlides>5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24" baseType="lpstr">
      <vt:lpstr>等线</vt:lpstr>
      <vt:lpstr>黑体</vt:lpstr>
      <vt:lpstr>微软雅黑</vt:lpstr>
      <vt:lpstr>微软雅黑</vt:lpstr>
      <vt:lpstr>Arial</vt:lpstr>
      <vt:lpstr>Cambria Math</vt:lpstr>
      <vt:lpstr>DejaVu Sans Mono</vt:lpstr>
      <vt:lpstr>Tahoma</vt:lpstr>
      <vt:lpstr>Times New Roman</vt:lpstr>
      <vt:lpstr>Wingdings</vt:lpstr>
      <vt:lpstr>Blends</vt:lpstr>
      <vt:lpstr>默认设计模板</vt:lpstr>
      <vt:lpstr>第7章 中断控制接口</vt:lpstr>
      <vt:lpstr>主要内容</vt:lpstr>
      <vt:lpstr>7.1 中断概述</vt:lpstr>
      <vt:lpstr>7.1.1 中断概念</vt:lpstr>
      <vt:lpstr>7.1.1 中断概念</vt:lpstr>
      <vt:lpstr>7.1.1 中断概念</vt:lpstr>
      <vt:lpstr>7.1.1 中断概念</vt:lpstr>
      <vt:lpstr>7.1.2 中断处理过程</vt:lpstr>
      <vt:lpstr>7.1.2 中断处理过程</vt:lpstr>
      <vt:lpstr>7.1.2 中断处理过程</vt:lpstr>
      <vt:lpstr>7.1.2 中断处理过程</vt:lpstr>
      <vt:lpstr>7.1.2 中断处理过程</vt:lpstr>
      <vt:lpstr>7.1.2 中断处理过程</vt:lpstr>
      <vt:lpstr>7.1.2 中断处理过程</vt:lpstr>
      <vt:lpstr>7.2 8086/8088 CPU的中断</vt:lpstr>
      <vt:lpstr>7.2.1 外部中断</vt:lpstr>
      <vt:lpstr>7.2.1 外部中断</vt:lpstr>
      <vt:lpstr>7.2.2 内部中断</vt:lpstr>
      <vt:lpstr>7.2.2 内部中断</vt:lpstr>
      <vt:lpstr>7.2.2 内部中断</vt:lpstr>
      <vt:lpstr>中断优先级顺序</vt:lpstr>
      <vt:lpstr>7.3 中断向量表</vt:lpstr>
      <vt:lpstr>7.3.1 中断向量表的概念</vt:lpstr>
      <vt:lpstr>7.3.1 中断向量表的概念</vt:lpstr>
      <vt:lpstr>7.3.1 中断向量表的概念</vt:lpstr>
      <vt:lpstr>7.3.1 中断向量的存入</vt:lpstr>
      <vt:lpstr>7.3.1 中断向量的存入</vt:lpstr>
      <vt:lpstr>7.3.1 中断向量的存入</vt:lpstr>
      <vt:lpstr>7.3.1 中断向量的存入</vt:lpstr>
      <vt:lpstr>7.3.1 中断向量的存入</vt:lpstr>
      <vt:lpstr>7.4 8086/8088 CPU中断服务子程序</vt:lpstr>
      <vt:lpstr>7.4.1 中断响应过程</vt:lpstr>
      <vt:lpstr>7.4.1 中断响应过程</vt:lpstr>
      <vt:lpstr>7.4.2 中断服务子程序</vt:lpstr>
      <vt:lpstr>例7.4 中断号为n，名为INTV的可屏蔽中断服务程序</vt:lpstr>
      <vt:lpstr>PowerPoint 演示文稿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7.5 可编程中断控制器8259A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综上所述：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微机原理及应用</dc:title>
  <dc:creator>han jihui</dc:creator>
  <cp:lastModifiedBy>jihui han</cp:lastModifiedBy>
  <cp:revision>780</cp:revision>
  <dcterms:created xsi:type="dcterms:W3CDTF">2018-08-29T00:41:07Z</dcterms:created>
  <dcterms:modified xsi:type="dcterms:W3CDTF">2022-11-11T03:45:08Z</dcterms:modified>
</cp:coreProperties>
</file>